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Arial Narrow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D5DB26-E5C2-42F6-A375-FA6BF2EE2B05}">
  <a:tblStyle styleId="{3DD5DB26-E5C2-42F6-A375-FA6BF2EE2B05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fill>
          <a:solidFill>
            <a:srgbClr val="4F81BD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fill>
          <a:solidFill>
            <a:srgbClr val="4F81BD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F81BD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F81BD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italic.fntdata"/><Relationship Id="rId20" Type="http://schemas.openxmlformats.org/officeDocument/2006/relationships/slide" Target="slides/slide13.xml"/><Relationship Id="rId41" Type="http://schemas.openxmlformats.org/officeDocument/2006/relationships/font" Target="fonts/ArialNarrow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ArialNarrow-bold.fntdata"/><Relationship Id="rId16" Type="http://schemas.openxmlformats.org/officeDocument/2006/relationships/slide" Target="slides/slide9.xml"/><Relationship Id="rId38" Type="http://schemas.openxmlformats.org/officeDocument/2006/relationships/font" Target="fonts/ArialNarrow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f62b89da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f62b89da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f62b89dad_3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f62b89dad_3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f62b89dad_3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f62b89dad_3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f62b89dad_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f62b89dad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소켓을 통해서 자동차 client와 통신을 하는 python의 FLASK로 REST API server를 만들어주었습니다. 해당 서버는 나머지 LLM과 GS1과의 모든 통신을 관리하는 중간 서버 역할을 합니다.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f62b89dad_3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f62b89dad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소켓을 통해서 자동차 client와 통신을 하는 python의 FLASK로 REST API server를 만들어주었습니다. 해당 서버는 나머지 LLM과 GS1과의 모든 통신을 관리하는 중간 서버 역할을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우선 FLASK 서버의 처리 순서대로 설명드리겠습니다.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해당 소켓에 process로 된 POST 신호로 자동차 client로부터 json의 형태로 된 </a:t>
            </a: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Original Image + text ( label + bounding box coordinates )가 들어온다면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FLASK 서버는 일단 해당 좌표를 이용해서 입력된 이미지를 크롭합니다. 그리고 이를 RAG를 통해 관련 기반 정보를 찾아낸 다음, Prompt화를 시켜서 이를 Phi-3.5의 LLM 엔진에 전송한 뒤, 해당 결과를 받아와 저장합니다. 해당 RAG와 LLM 작동은 추후에 설명하겠습니다.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이를 GS1 형식으로 정리한 뒤, EPCIS로 Post 요청을 해 해당 문제가 있는 추출된 crack event를 발생시킵니다.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웹 사이트에서 저장하고 있는 crack의 영수증 결과에 대해 GET 요청이 온다면 해당 결과를 웹사이트에 전송해 디스플레이 시켜줍니다.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f62b89dad_3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1f62b89dad_3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소켓을 통해서 자동차 client와 통신을 하는 python의 FLASK로 REST API server를 만들어주었습니다. 해당 서버는 나머지 LLM과 GS1과의 모든 통신을 관리하는 중간 서버 역할을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우선 FLASK 서버의 처리 순서대로 설명드리겠습니다.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해당 소켓에 process로 된 POST 신호로 자동차 client로부터 json의 형태로 된 </a:t>
            </a: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Original Image + text ( label + bounding box coordinates )가 들어온다면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FLASK 서버는 일단 해당 좌표를 이용해서 입력된 이미지를 크롭합니다. 그리고 이를 RAG를 통해 관련 기반 정보를 찾아낸 다음, Prompt화를 시켜서 이를 Phi-3.5의 LLM 엔진에 전송한 뒤, 해당 결과를 받아와 저장합니다. 해당 RAG와 LLM 작동은 추후에 설명하겠습니다.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이를 GS1 형식으로 정리한 뒤, EPCIS로 Post 요청을 해 해당 문제가 있는 추출된 crack event를 발생시킵니다.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웹 사이트에서 저장하고 있는 crack의 영수증 결과에 대해 GET 요청이 온다면 해당 결과를 웹사이트에 전송해 디스플레이 시켜줍니다.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처음은 Crack 정보에 대한 Json 정보입니다. 이미지 이름과, 해당 이미지 내의 크랙의 박스 좌표를 나타냅니다.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RAG 시스템으로부터 온 참고하기 위한 유사한 Crack에 대해서 수리했던 영수증 기록에 대한 Json 정보입니다.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종적으로 LLM으로부터 멀티모달의 이미지 처리로 생성된 최종 영수증에 대한 Json 정보입니다.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f62b89dad_3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f62b89dad_3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소켓을 통해서 자동차 client와 통신을 하는 python의 FLASK로 REST API server를 만들어주었습니다. 해당 서버는 나머지 LLM과 GS1과의 모든 통신을 관리하는 중간 서버 역할을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우선 FLASK 서버의 처리 순서대로 설명드리겠습니다.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해당 소켓에 process로 된 POST 신호로 자동차 client로부터 json의 형태로 된 </a:t>
            </a: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Original Image + text ( label + bounding box coordinates )가 들어온다면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FLASK 서버는 일단 해당 좌표를 이용해서 입력된 이미지를 크롭합니다. 그리고 이를 RAG를 통해 관련 기반 정보를 찾아낸 다음, Prompt화를 시켜서 이를 Phi-3.5의 LLM 엔진에 전송한 뒤, 해당 결과를 받아와 저장합니다. 해당 RAG와 LLM 작동은 추후에 설명하겠습니다.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이를 GS1 형식으로 정리한 뒤, EPCIS로 Post 요청을 해 해당 문제가 있는 추출된 crack event를 발생시킵니다.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웹 사이트에서 저장하고 있는 crack의 영수증 결과에 대해 GET 요청이 온다면 해당 결과를 웹사이트에 전송해 디스플레이 시켜줍니다.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처음은 Crack 정보에 대한 Json 정보입니다. 이미지 이름과, 해당 이미지 내의 크랙의 박스 좌표를 나타냅니다.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RAG 시스템으로부터 온 참고하기 위한 유사한 Crack에 대해서 수리했던 영수증 기록에 대한 Json 정보입니다.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마지막으로 종적으로 LLM으로부터 멀티모달의 이미지 처리로 생성된 최종 영수증에 대한 Json 정보입니다.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실제 실행한 결과에 대해서 보여드리겠습니다.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순서대로 사전 학습된 Bert 모델을 불러온 뒤, RAG를 위한 예시 영수증들을 불러옵니다. 그 뒤 FLASK를 가동시키고 LLM 엔진을 연결합니다.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만약 웹사이트로부터 저장되어 있던 새로운 영수증 기록이 있으면 해당 GET을 통해서 API를 받고, 이를 전송해줍니다.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추가적으로 새로운 crack 이미지가 있으면 이를 LLM에 전송합니다. 여기서 보면 3개의 crack 이미지가 검출돼 LLM 엔진에 전송된 것을 확인할 수 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f62b89dad_3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f62b89dad_3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소켓을 통해서 자동차 client와 통신을 하는 python의 FLASK로 REST API server를 만들어주었습니다. 해당 서버는 나머지 LLM과 GS1과의 모든 통신을 관리하는 중간 서버 역할을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우선 FLASK 서버의 처리 순서대로 설명드리겠습니다.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해당 소켓에 process로 된 POST 신호로 자동차 client로부터 json의 형태로 된 </a:t>
            </a: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Original Image + text ( label + bounding box coordinates )가 들어온다면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FLASK 서버는 일단 해당 좌표를 이용해서 입력된 이미지를 크롭합니다. 그리고 이를 RAG를 통해 관련 기반 정보를 찾아낸 다음, Prompt화를 시켜서 이를 Phi-3.5의 LLM 엔진에 전송한 뒤, 해당 결과를 받아와 저장합니다. 해당 RAG와 LLM 작동은 추후에 설명하겠습니다.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이를 GS1 형식으로 정리한 뒤, EPCIS로 Post 요청을 해 해당 문제가 있는 추출된 crack event를 발생시킵니다.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웹 사이트에서 저장하고 있는 crack의 영수증 결과에 대해 GET 요청이 온다면 해당 결과를 웹사이트에 전송해 디스플레이 시켜줍니다.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처음은 Crack 정보에 대한 Json 정보입니다. 이미지 이름과, 해당 이미지 내의 크랙의 박스 좌표를 나타냅니다.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RAG 시스템으로부터 온 참고하기 위한 유사한 Crack에 대해서 수리했던 영수증 기록에 대한 Json 정보입니다.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마지막으로 종적으로 LLM으로부터 멀티모달의 이미지 처리로 생성된 최종 영수증에 대한 Json 정보입니다.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해당 실제 실행한 결과에 대해서 보여드리겠습니다.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순서대로 사전 학습된 Bert 모델을 불러온 뒤, RAG를 위한 예시 영수증들을 불러옵니다. 그 뒤 FLASK를 가동시키고 LLM 엔진을 연결합니다.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만약 웹사이트로부터 저장되어 있던 새로운 영수증 기록이 있으면 해당 GET을 통해서 API를 받고, 이를 전송해줍니다.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그리고 추가적으로 새로운 crack 이미지가 있으면 이를 LLM에 전송합니다. 여기서 보면 3개의 crack 이미지가 검출돼 LLM 엔진에 전송된 것을 확인할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최종적으로 Process_image_and_json 함수와 send_to_epcis 함수, serve_image함수 이렇게 총 3개의 함수로 중간 서버 역할을 하는 FLASK 서버를 구현했습니다.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f62b89dad_3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f62b89dad_3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f62b89dad_3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1f62b89dad_3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f62b89dad_3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f62b89dad_3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f62b89da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f62b89da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f62b89dad_3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1f62b89dad_3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1f62b89dad_3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1f62b89dad_3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f62b89dad_3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1f62b89dad_3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1f62b89dad_3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1f62b89dad_3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1f62b89dad_3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1f62b89dad_3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1f62b89dad_3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1f62b89dad_3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f62b89dad_3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f62b89dad_3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1f62b89dad_3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1f62b89dad_3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1f62b89dad_3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1f62b89dad_3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f62b89dad_3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1f62b89dad_3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f62b89dad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f62b89dad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1f62b89dad_3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1f62b89dad_3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f62b89dad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f62b89dad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f62b89dad_3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f62b89dad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f62b89dad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f62b89dad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f62b89dad_3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f62b89dad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f62b89dad_3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f62b89dad_3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f62b89dad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f62b89dad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-6075" y="4872930"/>
            <a:ext cx="9144000" cy="430977"/>
            <a:chOff x="0" y="6414371"/>
            <a:chExt cx="12192000" cy="561900"/>
          </a:xfrm>
        </p:grpSpPr>
        <p:sp>
          <p:nvSpPr>
            <p:cNvPr id="56" name="Google Shape;56;p14"/>
            <p:cNvSpPr/>
            <p:nvPr/>
          </p:nvSpPr>
          <p:spPr>
            <a:xfrm>
              <a:off x="0" y="6430089"/>
              <a:ext cx="12192000" cy="338700"/>
            </a:xfrm>
            <a:prstGeom prst="rect">
              <a:avLst/>
            </a:prstGeom>
            <a:solidFill>
              <a:srgbClr val="00418F"/>
            </a:solidFill>
            <a:ln cap="flat" cmpd="sng" w="12700">
              <a:solidFill>
                <a:srgbClr val="0A3B6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 txBox="1"/>
            <p:nvPr/>
          </p:nvSpPr>
          <p:spPr>
            <a:xfrm>
              <a:off x="804492" y="6414371"/>
              <a:ext cx="26724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Graduate School of Data Science</a:t>
              </a:r>
              <a:endParaRPr b="1" sz="11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5285" y="6513188"/>
              <a:ext cx="747469" cy="21296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9" name="Google Shape;59;p14"/>
          <p:cNvCxnSpPr/>
          <p:nvPr/>
        </p:nvCxnSpPr>
        <p:spPr>
          <a:xfrm>
            <a:off x="311699" y="46701"/>
            <a:ext cx="8925600" cy="0"/>
          </a:xfrm>
          <a:prstGeom prst="straightConnector1">
            <a:avLst/>
          </a:prstGeom>
          <a:noFill/>
          <a:ln cap="flat" cmpd="sng" w="9525">
            <a:solidFill>
              <a:srgbClr val="00418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" name="Google Shape;60;p14"/>
          <p:cNvCxnSpPr/>
          <p:nvPr/>
        </p:nvCxnSpPr>
        <p:spPr>
          <a:xfrm>
            <a:off x="159299" y="46701"/>
            <a:ext cx="431400" cy="0"/>
          </a:xfrm>
          <a:prstGeom prst="straightConnector1">
            <a:avLst/>
          </a:prstGeom>
          <a:noFill/>
          <a:ln cap="flat" cmpd="sng" w="57150">
            <a:solidFill>
              <a:srgbClr val="00418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361550"/>
            <a:ext cx="85206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75" y="2456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None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subTitle"/>
          </p:nvPr>
        </p:nvSpPr>
        <p:spPr>
          <a:xfrm>
            <a:off x="311775" y="3229975"/>
            <a:ext cx="85206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TITLE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15"/>
          <p:cNvGrpSpPr/>
          <p:nvPr/>
        </p:nvGrpSpPr>
        <p:grpSpPr>
          <a:xfrm>
            <a:off x="-6075" y="4872930"/>
            <a:ext cx="9144000" cy="430977"/>
            <a:chOff x="0" y="6414371"/>
            <a:chExt cx="12192000" cy="561900"/>
          </a:xfrm>
        </p:grpSpPr>
        <p:sp>
          <p:nvSpPr>
            <p:cNvPr id="67" name="Google Shape;67;p15"/>
            <p:cNvSpPr/>
            <p:nvPr/>
          </p:nvSpPr>
          <p:spPr>
            <a:xfrm>
              <a:off x="0" y="6430089"/>
              <a:ext cx="12192000" cy="338700"/>
            </a:xfrm>
            <a:prstGeom prst="rect">
              <a:avLst/>
            </a:prstGeom>
            <a:solidFill>
              <a:srgbClr val="00418F"/>
            </a:solidFill>
            <a:ln cap="flat" cmpd="sng" w="12700">
              <a:solidFill>
                <a:srgbClr val="0A3B6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 txBox="1"/>
            <p:nvPr/>
          </p:nvSpPr>
          <p:spPr>
            <a:xfrm>
              <a:off x="804492" y="6414371"/>
              <a:ext cx="26724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Graduate School of Data Science</a:t>
              </a:r>
              <a:endParaRPr b="1" sz="11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69" name="Google Shape;69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5285" y="6513188"/>
              <a:ext cx="747469" cy="2129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5"/>
          <p:cNvSpPr txBox="1"/>
          <p:nvPr/>
        </p:nvSpPr>
        <p:spPr>
          <a:xfrm>
            <a:off x="888047" y="2000104"/>
            <a:ext cx="41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418F"/>
              </a:buClr>
              <a:buSzPts val="2800"/>
              <a:buFont typeface="Times New Roman"/>
              <a:buNone/>
              <a:defRPr b="1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3" name="Google Shape;73;p15"/>
          <p:cNvCxnSpPr/>
          <p:nvPr/>
        </p:nvCxnSpPr>
        <p:spPr>
          <a:xfrm>
            <a:off x="311699" y="46701"/>
            <a:ext cx="8925600" cy="0"/>
          </a:xfrm>
          <a:prstGeom prst="straightConnector1">
            <a:avLst/>
          </a:prstGeom>
          <a:noFill/>
          <a:ln cap="flat" cmpd="sng" w="9525">
            <a:solidFill>
              <a:srgbClr val="00418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159299" y="46701"/>
            <a:ext cx="431400" cy="0"/>
          </a:xfrm>
          <a:prstGeom prst="straightConnector1">
            <a:avLst/>
          </a:prstGeom>
          <a:noFill/>
          <a:ln cap="flat" cmpd="sng" w="57150">
            <a:solidFill>
              <a:srgbClr val="00418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7" name="Google Shape;77;p16"/>
          <p:cNvGrpSpPr/>
          <p:nvPr/>
        </p:nvGrpSpPr>
        <p:grpSpPr>
          <a:xfrm>
            <a:off x="-6075" y="4872930"/>
            <a:ext cx="9144000" cy="430977"/>
            <a:chOff x="0" y="6414371"/>
            <a:chExt cx="12192000" cy="561900"/>
          </a:xfrm>
        </p:grpSpPr>
        <p:sp>
          <p:nvSpPr>
            <p:cNvPr id="78" name="Google Shape;78;p16"/>
            <p:cNvSpPr/>
            <p:nvPr/>
          </p:nvSpPr>
          <p:spPr>
            <a:xfrm>
              <a:off x="0" y="6430089"/>
              <a:ext cx="12192000" cy="338700"/>
            </a:xfrm>
            <a:prstGeom prst="rect">
              <a:avLst/>
            </a:prstGeom>
            <a:solidFill>
              <a:srgbClr val="00418F"/>
            </a:solidFill>
            <a:ln cap="flat" cmpd="sng" w="12700">
              <a:solidFill>
                <a:srgbClr val="0A3B6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6"/>
            <p:cNvSpPr txBox="1"/>
            <p:nvPr/>
          </p:nvSpPr>
          <p:spPr>
            <a:xfrm>
              <a:off x="804492" y="6414371"/>
              <a:ext cx="26724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Graduate School of Data Science</a:t>
              </a:r>
              <a:endParaRPr b="1" sz="11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80" name="Google Shape;80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5285" y="6513188"/>
              <a:ext cx="747469" cy="21296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1" name="Google Shape;81;p16"/>
          <p:cNvCxnSpPr/>
          <p:nvPr/>
        </p:nvCxnSpPr>
        <p:spPr>
          <a:xfrm>
            <a:off x="311699" y="46701"/>
            <a:ext cx="8925600" cy="0"/>
          </a:xfrm>
          <a:prstGeom prst="straightConnector1">
            <a:avLst/>
          </a:prstGeom>
          <a:noFill/>
          <a:ln cap="flat" cmpd="sng" w="9525">
            <a:solidFill>
              <a:srgbClr val="00418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16"/>
          <p:cNvCxnSpPr/>
          <p:nvPr/>
        </p:nvCxnSpPr>
        <p:spPr>
          <a:xfrm>
            <a:off x="159299" y="46701"/>
            <a:ext cx="431400" cy="0"/>
          </a:xfrm>
          <a:prstGeom prst="straightConnector1">
            <a:avLst/>
          </a:prstGeom>
          <a:noFill/>
          <a:ln cap="flat" cmpd="sng" w="57150">
            <a:solidFill>
              <a:srgbClr val="00418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418F"/>
              </a:buClr>
              <a:buSzPts val="2800"/>
              <a:buFont typeface="Times New Roman"/>
              <a:buNone/>
              <a:defRPr b="1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000"/>
            <a:ext cx="8520600" cy="3416400"/>
          </a:xfrm>
          <a:prstGeom prst="rect">
            <a:avLst/>
          </a:prstGeom>
        </p:spPr>
        <p:txBody>
          <a:bodyPr anchorCtr="0" anchor="t" bIns="36000" lIns="36000" spcFirstLastPara="1" rIns="36000" wrap="square" tIns="3600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grpSp>
        <p:nvGrpSpPr>
          <p:cNvPr id="86" name="Google Shape;86;p17"/>
          <p:cNvGrpSpPr/>
          <p:nvPr/>
        </p:nvGrpSpPr>
        <p:grpSpPr>
          <a:xfrm>
            <a:off x="-6075" y="4884986"/>
            <a:ext cx="9144000" cy="259783"/>
            <a:chOff x="0" y="6430089"/>
            <a:chExt cx="12192000" cy="338700"/>
          </a:xfrm>
        </p:grpSpPr>
        <p:sp>
          <p:nvSpPr>
            <p:cNvPr id="87" name="Google Shape;87;p17"/>
            <p:cNvSpPr/>
            <p:nvPr/>
          </p:nvSpPr>
          <p:spPr>
            <a:xfrm>
              <a:off x="0" y="6430089"/>
              <a:ext cx="12192000" cy="338700"/>
            </a:xfrm>
            <a:prstGeom prst="rect">
              <a:avLst/>
            </a:prstGeom>
            <a:solidFill>
              <a:srgbClr val="00418F"/>
            </a:solidFill>
            <a:ln cap="flat" cmpd="sng" w="12700">
              <a:solidFill>
                <a:srgbClr val="0A3B6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" name="Google Shape;88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5285" y="6513188"/>
              <a:ext cx="747469" cy="2129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681034" y="4851116"/>
            <a:ext cx="4569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90" name="Google Shape;90;p17"/>
          <p:cNvCxnSpPr/>
          <p:nvPr/>
        </p:nvCxnSpPr>
        <p:spPr>
          <a:xfrm>
            <a:off x="311699" y="46701"/>
            <a:ext cx="8925600" cy="0"/>
          </a:xfrm>
          <a:prstGeom prst="straightConnector1">
            <a:avLst/>
          </a:prstGeom>
          <a:noFill/>
          <a:ln cap="flat" cmpd="sng" w="9525">
            <a:solidFill>
              <a:srgbClr val="00418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17"/>
          <p:cNvCxnSpPr/>
          <p:nvPr/>
        </p:nvCxnSpPr>
        <p:spPr>
          <a:xfrm>
            <a:off x="159299" y="46701"/>
            <a:ext cx="431400" cy="0"/>
          </a:xfrm>
          <a:prstGeom prst="straightConnector1">
            <a:avLst/>
          </a:prstGeom>
          <a:noFill/>
          <a:ln cap="flat" cmpd="sng" w="57150">
            <a:solidFill>
              <a:srgbClr val="00418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image" Target="../media/image15.png"/><Relationship Id="rId21" Type="http://schemas.openxmlformats.org/officeDocument/2006/relationships/image" Target="../media/image24.png"/><Relationship Id="rId24" Type="http://schemas.openxmlformats.org/officeDocument/2006/relationships/image" Target="../media/image26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26" Type="http://schemas.openxmlformats.org/officeDocument/2006/relationships/image" Target="../media/image27.png"/><Relationship Id="rId25" Type="http://schemas.openxmlformats.org/officeDocument/2006/relationships/image" Target="../media/image32.png"/><Relationship Id="rId28" Type="http://schemas.openxmlformats.org/officeDocument/2006/relationships/image" Target="../media/image19.png"/><Relationship Id="rId27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20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5" Type="http://schemas.openxmlformats.org/officeDocument/2006/relationships/image" Target="../media/image2.png"/><Relationship Id="rId14" Type="http://schemas.openxmlformats.org/officeDocument/2006/relationships/image" Target="../media/image13.png"/><Relationship Id="rId17" Type="http://schemas.openxmlformats.org/officeDocument/2006/relationships/image" Target="../media/image4.png"/><Relationship Id="rId16" Type="http://schemas.openxmlformats.org/officeDocument/2006/relationships/image" Target="../media/image28.png"/><Relationship Id="rId19" Type="http://schemas.openxmlformats.org/officeDocument/2006/relationships/image" Target="../media/image18.png"/><Relationship Id="rId1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12.png"/><Relationship Id="rId11" Type="http://schemas.openxmlformats.org/officeDocument/2006/relationships/image" Target="../media/image47.png"/><Relationship Id="rId10" Type="http://schemas.openxmlformats.org/officeDocument/2006/relationships/image" Target="../media/image49.png"/><Relationship Id="rId13" Type="http://schemas.openxmlformats.org/officeDocument/2006/relationships/image" Target="../media/image17.png"/><Relationship Id="rId12" Type="http://schemas.openxmlformats.org/officeDocument/2006/relationships/image" Target="../media/image41.png"/><Relationship Id="rId15" Type="http://schemas.openxmlformats.org/officeDocument/2006/relationships/image" Target="../media/image19.png"/><Relationship Id="rId14" Type="http://schemas.openxmlformats.org/officeDocument/2006/relationships/image" Target="../media/image20.png"/><Relationship Id="rId17" Type="http://schemas.openxmlformats.org/officeDocument/2006/relationships/image" Target="../media/image23.png"/><Relationship Id="rId1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9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Relationship Id="rId11" Type="http://schemas.openxmlformats.org/officeDocument/2006/relationships/image" Target="../media/image42.png"/><Relationship Id="rId10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5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1.png"/><Relationship Id="rId8" Type="http://schemas.openxmlformats.org/officeDocument/2006/relationships/image" Target="../media/image22.png"/><Relationship Id="rId11" Type="http://schemas.openxmlformats.org/officeDocument/2006/relationships/image" Target="../media/image23.png"/><Relationship Id="rId10" Type="http://schemas.openxmlformats.org/officeDocument/2006/relationships/image" Target="../media/image66.png"/><Relationship Id="rId12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image" Target="../media/image15.png"/><Relationship Id="rId21" Type="http://schemas.openxmlformats.org/officeDocument/2006/relationships/image" Target="../media/image24.png"/><Relationship Id="rId24" Type="http://schemas.openxmlformats.org/officeDocument/2006/relationships/image" Target="../media/image26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26" Type="http://schemas.openxmlformats.org/officeDocument/2006/relationships/image" Target="../media/image27.png"/><Relationship Id="rId25" Type="http://schemas.openxmlformats.org/officeDocument/2006/relationships/image" Target="../media/image32.png"/><Relationship Id="rId28" Type="http://schemas.openxmlformats.org/officeDocument/2006/relationships/image" Target="../media/image19.png"/><Relationship Id="rId27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20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5" Type="http://schemas.openxmlformats.org/officeDocument/2006/relationships/image" Target="../media/image2.png"/><Relationship Id="rId14" Type="http://schemas.openxmlformats.org/officeDocument/2006/relationships/image" Target="../media/image13.png"/><Relationship Id="rId17" Type="http://schemas.openxmlformats.org/officeDocument/2006/relationships/image" Target="../media/image4.png"/><Relationship Id="rId16" Type="http://schemas.openxmlformats.org/officeDocument/2006/relationships/image" Target="../media/image28.png"/><Relationship Id="rId19" Type="http://schemas.openxmlformats.org/officeDocument/2006/relationships/image" Target="../media/image18.png"/><Relationship Id="rId18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19.png"/><Relationship Id="rId5" Type="http://schemas.openxmlformats.org/officeDocument/2006/relationships/image" Target="../media/image33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Relationship Id="rId11" Type="http://schemas.openxmlformats.org/officeDocument/2006/relationships/image" Target="../media/image41.png"/><Relationship Id="rId10" Type="http://schemas.openxmlformats.org/officeDocument/2006/relationships/image" Target="../media/image42.png"/><Relationship Id="rId13" Type="http://schemas.openxmlformats.org/officeDocument/2006/relationships/image" Target="../media/image1.png"/><Relationship Id="rId12" Type="http://schemas.openxmlformats.org/officeDocument/2006/relationships/image" Target="../media/image25.png"/><Relationship Id="rId15" Type="http://schemas.openxmlformats.org/officeDocument/2006/relationships/image" Target="../media/image12.png"/><Relationship Id="rId14" Type="http://schemas.openxmlformats.org/officeDocument/2006/relationships/image" Target="../media/image22.png"/><Relationship Id="rId17" Type="http://schemas.openxmlformats.org/officeDocument/2006/relationships/image" Target="../media/image57.png"/><Relationship Id="rId1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17.png"/><Relationship Id="rId5" Type="http://schemas.openxmlformats.org/officeDocument/2006/relationships/image" Target="../media/image41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11" Type="http://schemas.openxmlformats.org/officeDocument/2006/relationships/image" Target="../media/image62.png"/><Relationship Id="rId10" Type="http://schemas.openxmlformats.org/officeDocument/2006/relationships/image" Target="../media/image20.png"/><Relationship Id="rId13" Type="http://schemas.openxmlformats.org/officeDocument/2006/relationships/image" Target="../media/image67.png"/><Relationship Id="rId12" Type="http://schemas.openxmlformats.org/officeDocument/2006/relationships/image" Target="../media/image58.png"/><Relationship Id="rId1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image" Target="../media/image15.png"/><Relationship Id="rId21" Type="http://schemas.openxmlformats.org/officeDocument/2006/relationships/image" Target="../media/image24.png"/><Relationship Id="rId24" Type="http://schemas.openxmlformats.org/officeDocument/2006/relationships/image" Target="../media/image26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26" Type="http://schemas.openxmlformats.org/officeDocument/2006/relationships/image" Target="../media/image27.png"/><Relationship Id="rId25" Type="http://schemas.openxmlformats.org/officeDocument/2006/relationships/image" Target="../media/image32.png"/><Relationship Id="rId28" Type="http://schemas.openxmlformats.org/officeDocument/2006/relationships/image" Target="../media/image19.png"/><Relationship Id="rId27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20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5" Type="http://schemas.openxmlformats.org/officeDocument/2006/relationships/image" Target="../media/image2.png"/><Relationship Id="rId14" Type="http://schemas.openxmlformats.org/officeDocument/2006/relationships/image" Target="../media/image13.png"/><Relationship Id="rId17" Type="http://schemas.openxmlformats.org/officeDocument/2006/relationships/image" Target="../media/image4.png"/><Relationship Id="rId16" Type="http://schemas.openxmlformats.org/officeDocument/2006/relationships/image" Target="../media/image28.png"/><Relationship Id="rId19" Type="http://schemas.openxmlformats.org/officeDocument/2006/relationships/image" Target="../media/image18.png"/><Relationship Id="rId1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12.png"/><Relationship Id="rId9" Type="http://schemas.openxmlformats.org/officeDocument/2006/relationships/image" Target="../media/image62.png"/><Relationship Id="rId5" Type="http://schemas.openxmlformats.org/officeDocument/2006/relationships/image" Target="../media/image24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54.png"/><Relationship Id="rId10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image" Target="../media/image15.png"/><Relationship Id="rId21" Type="http://schemas.openxmlformats.org/officeDocument/2006/relationships/image" Target="../media/image24.png"/><Relationship Id="rId24" Type="http://schemas.openxmlformats.org/officeDocument/2006/relationships/image" Target="../media/image26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26" Type="http://schemas.openxmlformats.org/officeDocument/2006/relationships/image" Target="../media/image27.png"/><Relationship Id="rId25" Type="http://schemas.openxmlformats.org/officeDocument/2006/relationships/image" Target="../media/image32.png"/><Relationship Id="rId28" Type="http://schemas.openxmlformats.org/officeDocument/2006/relationships/image" Target="../media/image19.png"/><Relationship Id="rId27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20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5" Type="http://schemas.openxmlformats.org/officeDocument/2006/relationships/image" Target="../media/image2.png"/><Relationship Id="rId14" Type="http://schemas.openxmlformats.org/officeDocument/2006/relationships/image" Target="../media/image13.png"/><Relationship Id="rId17" Type="http://schemas.openxmlformats.org/officeDocument/2006/relationships/image" Target="../media/image4.png"/><Relationship Id="rId16" Type="http://schemas.openxmlformats.org/officeDocument/2006/relationships/image" Target="../media/image28.png"/><Relationship Id="rId19" Type="http://schemas.openxmlformats.org/officeDocument/2006/relationships/image" Target="../media/image18.png"/><Relationship Id="rId18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56.png"/><Relationship Id="rId5" Type="http://schemas.openxmlformats.org/officeDocument/2006/relationships/image" Target="../media/image11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64.png"/><Relationship Id="rId11" Type="http://schemas.openxmlformats.org/officeDocument/2006/relationships/image" Target="../media/image8.png"/><Relationship Id="rId10" Type="http://schemas.openxmlformats.org/officeDocument/2006/relationships/image" Target="../media/image63.png"/><Relationship Id="rId13" Type="http://schemas.openxmlformats.org/officeDocument/2006/relationships/image" Target="../media/image23.png"/><Relationship Id="rId12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image" Target="../media/image15.png"/><Relationship Id="rId21" Type="http://schemas.openxmlformats.org/officeDocument/2006/relationships/image" Target="../media/image24.png"/><Relationship Id="rId24" Type="http://schemas.openxmlformats.org/officeDocument/2006/relationships/image" Target="../media/image26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26" Type="http://schemas.openxmlformats.org/officeDocument/2006/relationships/image" Target="../media/image27.png"/><Relationship Id="rId25" Type="http://schemas.openxmlformats.org/officeDocument/2006/relationships/image" Target="../media/image32.png"/><Relationship Id="rId28" Type="http://schemas.openxmlformats.org/officeDocument/2006/relationships/image" Target="../media/image19.png"/><Relationship Id="rId27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20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5" Type="http://schemas.openxmlformats.org/officeDocument/2006/relationships/image" Target="../media/image2.png"/><Relationship Id="rId14" Type="http://schemas.openxmlformats.org/officeDocument/2006/relationships/image" Target="../media/image13.png"/><Relationship Id="rId17" Type="http://schemas.openxmlformats.org/officeDocument/2006/relationships/image" Target="../media/image4.png"/><Relationship Id="rId16" Type="http://schemas.openxmlformats.org/officeDocument/2006/relationships/image" Target="../media/image28.png"/><Relationship Id="rId19" Type="http://schemas.openxmlformats.org/officeDocument/2006/relationships/image" Target="../media/image18.png"/><Relationship Id="rId18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22" Type="http://schemas.openxmlformats.org/officeDocument/2006/relationships/image" Target="../media/image21.png"/><Relationship Id="rId21" Type="http://schemas.openxmlformats.org/officeDocument/2006/relationships/image" Target="../media/image15.png"/><Relationship Id="rId24" Type="http://schemas.openxmlformats.org/officeDocument/2006/relationships/image" Target="../media/image32.png"/><Relationship Id="rId23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26" Type="http://schemas.openxmlformats.org/officeDocument/2006/relationships/image" Target="../media/image23.png"/><Relationship Id="rId25" Type="http://schemas.openxmlformats.org/officeDocument/2006/relationships/image" Target="../media/image27.png"/><Relationship Id="rId28" Type="http://schemas.openxmlformats.org/officeDocument/2006/relationships/image" Target="../media/image28.png"/><Relationship Id="rId27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20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5" Type="http://schemas.openxmlformats.org/officeDocument/2006/relationships/image" Target="../media/image2.png"/><Relationship Id="rId14" Type="http://schemas.openxmlformats.org/officeDocument/2006/relationships/image" Target="../media/image13.png"/><Relationship Id="rId17" Type="http://schemas.openxmlformats.org/officeDocument/2006/relationships/image" Target="../media/image8.png"/><Relationship Id="rId16" Type="http://schemas.openxmlformats.org/officeDocument/2006/relationships/image" Target="../media/image4.png"/><Relationship Id="rId19" Type="http://schemas.openxmlformats.org/officeDocument/2006/relationships/image" Target="../media/image12.png"/><Relationship Id="rId1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image" Target="../media/image15.png"/><Relationship Id="rId21" Type="http://schemas.openxmlformats.org/officeDocument/2006/relationships/image" Target="../media/image24.png"/><Relationship Id="rId24" Type="http://schemas.openxmlformats.org/officeDocument/2006/relationships/image" Target="../media/image26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26" Type="http://schemas.openxmlformats.org/officeDocument/2006/relationships/image" Target="../media/image27.png"/><Relationship Id="rId25" Type="http://schemas.openxmlformats.org/officeDocument/2006/relationships/image" Target="../media/image32.png"/><Relationship Id="rId28" Type="http://schemas.openxmlformats.org/officeDocument/2006/relationships/image" Target="../media/image19.png"/><Relationship Id="rId27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20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5" Type="http://schemas.openxmlformats.org/officeDocument/2006/relationships/image" Target="../media/image2.png"/><Relationship Id="rId14" Type="http://schemas.openxmlformats.org/officeDocument/2006/relationships/image" Target="../media/image13.png"/><Relationship Id="rId17" Type="http://schemas.openxmlformats.org/officeDocument/2006/relationships/image" Target="../media/image4.png"/><Relationship Id="rId16" Type="http://schemas.openxmlformats.org/officeDocument/2006/relationships/image" Target="../media/image28.png"/><Relationship Id="rId19" Type="http://schemas.openxmlformats.org/officeDocument/2006/relationships/image" Target="../media/image18.png"/><Relationship Id="rId1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66425" y="2746150"/>
            <a:ext cx="85206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Team #1, Final project presentation</a:t>
            </a:r>
            <a:endParaRPr sz="2500"/>
          </a:p>
        </p:txBody>
      </p:sp>
      <p:sp>
        <p:nvSpPr>
          <p:cNvPr id="103" name="Google Shape;103;p19"/>
          <p:cNvSpPr txBox="1"/>
          <p:nvPr>
            <p:ph idx="2" type="subTitle"/>
          </p:nvPr>
        </p:nvSpPr>
        <p:spPr>
          <a:xfrm>
            <a:off x="311775" y="3534775"/>
            <a:ext cx="85206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Donghee Han, Jungjae Lee, Seungjae Lim, Seungmin Yang, Zhaoyan Wang</a:t>
            </a:r>
            <a:endParaRPr sz="16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0A3B67"/>
                </a:solidFill>
              </a:rPr>
              <a:t>https://github.com/SeungjaeLim/Efficient-Road-Repairs-System</a:t>
            </a:r>
            <a:endParaRPr sz="1600">
              <a:solidFill>
                <a:srgbClr val="0A3B67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00" y="4924625"/>
            <a:ext cx="3457575" cy="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342000" y="953675"/>
            <a:ext cx="84600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Road Repairs System</a:t>
            </a:r>
            <a:endParaRPr b="1" sz="4700">
              <a:solidFill>
                <a:srgbClr val="0041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41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b="1"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YOLOv8</a:t>
            </a:r>
            <a:r>
              <a:rPr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XILINX</a:t>
            </a:r>
            <a:r>
              <a:rPr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phi-3.5</a:t>
            </a:r>
            <a:r>
              <a:rPr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FAISS</a:t>
            </a:r>
            <a:r>
              <a:rPr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ko" sz="2600">
                <a:solidFill>
                  <a:srgbClr val="0041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EPCIS</a:t>
            </a:r>
            <a:endParaRPr b="1" sz="2600">
              <a:solidFill>
                <a:srgbClr val="0041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2.2  Yolo Porting</a:t>
            </a:r>
            <a:endParaRPr/>
          </a:p>
        </p:txBody>
      </p:sp>
      <p:pic>
        <p:nvPicPr>
          <p:cNvPr id="328" name="Google Shape;3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150" y="721913"/>
            <a:ext cx="4339200" cy="207741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252650" y="799400"/>
            <a:ext cx="4008300" cy="4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●"/>
            </a:pPr>
            <a:r>
              <a:rPr b="1"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Quantization</a:t>
            </a:r>
            <a:endParaRPr sz="900"/>
          </a:p>
          <a:p>
            <a:pPr indent="-2857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○"/>
            </a:pPr>
            <a: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Reduce Memory Usage, Computation on FPGAs</a:t>
            </a:r>
            <a:endParaRPr sz="900"/>
          </a:p>
          <a:p>
            <a:pPr indent="-2857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○"/>
            </a:pPr>
            <a: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Performing INT 8-bit quantization</a:t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●"/>
            </a:pPr>
            <a:r>
              <a:rPr b="1"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Compilation </a:t>
            </a:r>
            <a:endParaRPr sz="900"/>
          </a:p>
          <a:p>
            <a:pPr indent="-2857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○"/>
            </a:pPr>
            <a: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Compile to the architecture of the FPGA (ZCU102)</a:t>
            </a:r>
            <a:endParaRPr sz="900"/>
          </a:p>
          <a:p>
            <a:pPr indent="-2857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○"/>
            </a:pPr>
            <a: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Optimized for DPU utilization</a:t>
            </a:r>
            <a:endParaRPr sz="900"/>
          </a:p>
          <a:p>
            <a:pPr indent="-2857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○"/>
            </a:pPr>
            <a: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Change activation function for DPU compatibility </a:t>
            </a:r>
            <a:b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(Silu -&gt; Hardswish) </a:t>
            </a:r>
            <a:endParaRPr sz="900">
              <a:solidFill>
                <a:schemeClr val="dk1"/>
              </a:solidFill>
            </a:endParaRPr>
          </a:p>
          <a:p>
            <a:pPr indent="-2857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○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YOLO_post_process</a:t>
            </a:r>
            <a:b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Implement operations not supported by the DPU and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post-process the resulting values into an interpretable form.</a:t>
            </a:r>
            <a:endParaRPr sz="900"/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●"/>
            </a:pPr>
            <a:r>
              <a:rPr b="1"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Run Model </a:t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○"/>
            </a:pPr>
            <a: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Run the model on the target board (ZCU102)</a:t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○"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Single Thread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■"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Model load : 3.707s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■"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Data preprocess : 0.103s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■"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Model run : 0.117s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lgun Gothic"/>
              <a:buChar char="■"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Post process : 0.224s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○"/>
            </a:pPr>
            <a:r>
              <a:rPr lang="ko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900"/>
          </a:p>
        </p:txBody>
      </p:sp>
      <p:graphicFrame>
        <p:nvGraphicFramePr>
          <p:cNvPr id="330" name="Google Shape;330;p28"/>
          <p:cNvGraphicFramePr/>
          <p:nvPr/>
        </p:nvGraphicFramePr>
        <p:xfrm>
          <a:off x="6200029" y="29619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{3DD5DB26-E5C2-42F6-A375-FA6BF2EE2B05}</a:tableStyleId>
              </a:tblPr>
              <a:tblGrid>
                <a:gridCol w="1174800"/>
                <a:gridCol w="1308825"/>
              </a:tblGrid>
              <a:tr h="20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800" u="none" cap="none" strike="noStrike"/>
                        <a:t>YOLOv8-m</a:t>
                      </a:r>
                      <a:endParaRPr sz="800" u="none" cap="none" strike="noStrike"/>
                    </a:p>
                  </a:txBody>
                  <a:tcPr marT="45725" marB="45725" marR="91450" marL="91450" anchor="ctr"/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Single Thread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2.5</a:t>
                      </a:r>
                      <a:r>
                        <a:rPr b="1" i="0" lang="ko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FPS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Multi Thread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ko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0-12</a:t>
                      </a:r>
                      <a:r>
                        <a:rPr b="1" i="0" lang="ko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FPS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31" name="Google Shape;3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151" y="2961998"/>
            <a:ext cx="1736675" cy="173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28"/>
          <p:cNvCxnSpPr>
            <a:endCxn id="328" idx="1"/>
          </p:cNvCxnSpPr>
          <p:nvPr/>
        </p:nvCxnSpPr>
        <p:spPr>
          <a:xfrm flipH="1" rot="10800000">
            <a:off x="2292450" y="1760619"/>
            <a:ext cx="2069700" cy="823800"/>
          </a:xfrm>
          <a:prstGeom prst="bentConnector3">
            <a:avLst>
              <a:gd fmla="val 73629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28"/>
          <p:cNvSpPr txBox="1"/>
          <p:nvPr/>
        </p:nvSpPr>
        <p:spPr>
          <a:xfrm>
            <a:off x="6200025" y="3666225"/>
            <a:ext cx="24837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Bottleneck : dash cam = 30FPS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- </a:t>
            </a:r>
            <a:r>
              <a:rPr lang="ko" sz="800">
                <a:solidFill>
                  <a:schemeClr val="dk1"/>
                </a:solidFill>
              </a:rPr>
              <a:t>A crack is detected for at least 3 consecutive frames.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- </a:t>
            </a:r>
            <a:r>
              <a:rPr lang="ko" sz="800">
                <a:solidFill>
                  <a:srgbClr val="FF0000"/>
                </a:solidFill>
              </a:rPr>
              <a:t>Processing only once every 3 frames</a:t>
            </a:r>
            <a:r>
              <a:rPr lang="ko" sz="800">
                <a:solidFill>
                  <a:schemeClr val="dk1"/>
                </a:solidFill>
              </a:rPr>
              <a:t> allows for real-time processing without bottlenecks.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2.3.  Socket</a:t>
            </a: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405050" y="786700"/>
            <a:ext cx="833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Real-time Detection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We used socket to communicate with the server to send the detected results to the server in real time.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- Original Image + text ( label + bounding box coordinates 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" name="Google Shape;3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51" y="1788575"/>
            <a:ext cx="7203376" cy="303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29"/>
          <p:cNvCxnSpPr/>
          <p:nvPr/>
        </p:nvCxnSpPr>
        <p:spPr>
          <a:xfrm>
            <a:off x="2924961" y="2010059"/>
            <a:ext cx="279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REST API Server</a:t>
            </a:r>
            <a:endParaRPr/>
          </a:p>
        </p:txBody>
      </p:sp>
      <p:pic>
        <p:nvPicPr>
          <p:cNvPr id="347" name="Google Shape;3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5" y="3159025"/>
            <a:ext cx="1625025" cy="16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2" y="3922425"/>
            <a:ext cx="777361" cy="6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30"/>
          <p:cNvGrpSpPr/>
          <p:nvPr/>
        </p:nvGrpSpPr>
        <p:grpSpPr>
          <a:xfrm>
            <a:off x="1410598" y="3108457"/>
            <a:ext cx="950767" cy="572695"/>
            <a:chOff x="2029925" y="3206850"/>
            <a:chExt cx="1163160" cy="676944"/>
          </a:xfrm>
        </p:grpSpPr>
        <p:sp>
          <p:nvSpPr>
            <p:cNvPr id="350" name="Google Shape;350;p30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1" name="Google Shape;35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Google Shape;353;p30"/>
          <p:cNvPicPr preferRelativeResize="0"/>
          <p:nvPr/>
        </p:nvPicPr>
        <p:blipFill rotWithShape="1">
          <a:blip r:embed="rId7">
            <a:alphaModFix/>
          </a:blip>
          <a:srcRect b="0" l="10460" r="-10460" t="0"/>
          <a:stretch/>
        </p:blipFill>
        <p:spPr>
          <a:xfrm>
            <a:off x="1020075" y="3324175"/>
            <a:ext cx="676900" cy="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 txBox="1"/>
          <p:nvPr/>
        </p:nvSpPr>
        <p:spPr>
          <a:xfrm>
            <a:off x="403871" y="2814038"/>
            <a:ext cx="1635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 road damage detection on car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6823" y="3416946"/>
            <a:ext cx="777376" cy="777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0"/>
          <p:cNvGrpSpPr/>
          <p:nvPr/>
        </p:nvGrpSpPr>
        <p:grpSpPr>
          <a:xfrm>
            <a:off x="5448420" y="2703260"/>
            <a:ext cx="1117163" cy="276683"/>
            <a:chOff x="7572077" y="1590625"/>
            <a:chExt cx="1383998" cy="356550"/>
          </a:xfrm>
        </p:grpSpPr>
        <p:pic>
          <p:nvPicPr>
            <p:cNvPr id="357" name="Google Shape;357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9" name="Google Shape;359;p30"/>
          <p:cNvPicPr preferRelativeResize="0"/>
          <p:nvPr/>
        </p:nvPicPr>
        <p:blipFill rotWithShape="1">
          <a:blip r:embed="rId11">
            <a:alphaModFix/>
          </a:blip>
          <a:srcRect b="0" l="13170" r="18021" t="0"/>
          <a:stretch/>
        </p:blipFill>
        <p:spPr>
          <a:xfrm>
            <a:off x="4131074" y="1739881"/>
            <a:ext cx="929961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28311" y="3094969"/>
            <a:ext cx="1043700" cy="40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 rotWithShape="1">
          <a:blip r:embed="rId13">
            <a:alphaModFix/>
          </a:blip>
          <a:srcRect b="27197" l="10097" r="8535" t="25772"/>
          <a:stretch/>
        </p:blipFill>
        <p:spPr>
          <a:xfrm>
            <a:off x="4059277" y="2126902"/>
            <a:ext cx="1117101" cy="23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5634" y="704926"/>
            <a:ext cx="1555800" cy="38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 rotWithShape="1">
          <a:blip r:embed="rId15">
            <a:alphaModFix/>
          </a:blip>
          <a:srcRect b="25323" l="13765" r="14089" t="26376"/>
          <a:stretch/>
        </p:blipFill>
        <p:spPr>
          <a:xfrm>
            <a:off x="7055967" y="1448563"/>
            <a:ext cx="1635997" cy="6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87250" y="419025"/>
            <a:ext cx="1261076" cy="6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0"/>
          <p:cNvPicPr preferRelativeResize="0"/>
          <p:nvPr/>
        </p:nvPicPr>
        <p:blipFill rotWithShape="1">
          <a:blip r:embed="rId17">
            <a:alphaModFix/>
          </a:blip>
          <a:srcRect b="26851" l="0" r="0" t="36581"/>
          <a:stretch/>
        </p:blipFill>
        <p:spPr>
          <a:xfrm>
            <a:off x="1947625" y="2311875"/>
            <a:ext cx="1261070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72376" y="4465413"/>
            <a:ext cx="81181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 rotWithShape="1">
          <a:blip r:embed="rId19">
            <a:alphaModFix/>
          </a:blip>
          <a:srcRect b="24974" l="0" r="0" t="24036"/>
          <a:stretch/>
        </p:blipFill>
        <p:spPr>
          <a:xfrm>
            <a:off x="8072375" y="4194301"/>
            <a:ext cx="950776" cy="24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30"/>
          <p:cNvGrpSpPr/>
          <p:nvPr/>
        </p:nvGrpSpPr>
        <p:grpSpPr>
          <a:xfrm>
            <a:off x="3632095" y="741370"/>
            <a:ext cx="1352672" cy="572696"/>
            <a:chOff x="2469475" y="688589"/>
            <a:chExt cx="1625027" cy="713107"/>
          </a:xfrm>
        </p:grpSpPr>
        <p:pic>
          <p:nvPicPr>
            <p:cNvPr id="369" name="Google Shape;369;p30"/>
            <p:cNvPicPr preferRelativeResize="0"/>
            <p:nvPr/>
          </p:nvPicPr>
          <p:blipFill rotWithShape="1">
            <a:blip r:embed="rId20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0"/>
            <p:cNvPicPr preferRelativeResize="0"/>
            <p:nvPr/>
          </p:nvPicPr>
          <p:blipFill rotWithShape="1">
            <a:blip r:embed="rId21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1" name="Google Shape;371;p30"/>
          <p:cNvPicPr preferRelativeResize="0"/>
          <p:nvPr/>
        </p:nvPicPr>
        <p:blipFill rotWithShape="1">
          <a:blip r:embed="rId22">
            <a:alphaModFix/>
          </a:blip>
          <a:srcRect b="28002" l="18613" r="18987" t="28346"/>
          <a:stretch/>
        </p:blipFill>
        <p:spPr>
          <a:xfrm>
            <a:off x="8097440" y="169065"/>
            <a:ext cx="811825" cy="85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501356" y="4224824"/>
            <a:ext cx="486300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998632" y="3773797"/>
            <a:ext cx="1154978" cy="112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77350" y="1511826"/>
            <a:ext cx="1555800" cy="43564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0"/>
          <p:cNvSpPr txBox="1"/>
          <p:nvPr/>
        </p:nvSpPr>
        <p:spPr>
          <a:xfrm>
            <a:off x="281840" y="1061538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Road Damage Detection YOLOv8 with RDD2022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6" name="Google Shape;376;p30"/>
          <p:cNvCxnSpPr/>
          <p:nvPr/>
        </p:nvCxnSpPr>
        <p:spPr>
          <a:xfrm>
            <a:off x="267035" y="1155082"/>
            <a:ext cx="0" cy="2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0"/>
          <p:cNvCxnSpPr/>
          <p:nvPr/>
        </p:nvCxnSpPr>
        <p:spPr>
          <a:xfrm>
            <a:off x="1607075" y="1864225"/>
            <a:ext cx="716400" cy="3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30"/>
          <p:cNvSpPr txBox="1"/>
          <p:nvPr/>
        </p:nvSpPr>
        <p:spPr>
          <a:xfrm>
            <a:off x="654732" y="2201379"/>
            <a:ext cx="1352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Porting YOLOv8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XILINX FPGA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9" name="Google Shape;379;p30"/>
          <p:cNvCxnSpPr>
            <a:endCxn id="351" idx="0"/>
          </p:cNvCxnSpPr>
          <p:nvPr/>
        </p:nvCxnSpPr>
        <p:spPr>
          <a:xfrm flipH="1">
            <a:off x="2091765" y="2641883"/>
            <a:ext cx="323700" cy="52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0"/>
          <p:cNvCxnSpPr/>
          <p:nvPr/>
        </p:nvCxnSpPr>
        <p:spPr>
          <a:xfrm>
            <a:off x="2329040" y="3541035"/>
            <a:ext cx="1659900" cy="71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30"/>
          <p:cNvCxnSpPr/>
          <p:nvPr/>
        </p:nvCxnSpPr>
        <p:spPr>
          <a:xfrm flipH="1">
            <a:off x="7808225" y="1061100"/>
            <a:ext cx="1800" cy="49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2" name="Google Shape;382;p30"/>
          <p:cNvCxnSpPr/>
          <p:nvPr/>
        </p:nvCxnSpPr>
        <p:spPr>
          <a:xfrm flipH="1">
            <a:off x="7228275" y="1931675"/>
            <a:ext cx="526200" cy="140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83" name="Google Shape;383;p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672175" y="212517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30"/>
          <p:cNvCxnSpPr>
            <a:stCxn id="373" idx="3"/>
            <a:endCxn id="355" idx="1"/>
          </p:cNvCxnSpPr>
          <p:nvPr/>
        </p:nvCxnSpPr>
        <p:spPr>
          <a:xfrm flipH="1" rot="10800000">
            <a:off x="5153610" y="3805478"/>
            <a:ext cx="1533300" cy="53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5" name="Google Shape;385;p3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633863" y="37849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228225" y="231314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0"/>
          <p:cNvCxnSpPr/>
          <p:nvPr/>
        </p:nvCxnSpPr>
        <p:spPr>
          <a:xfrm>
            <a:off x="7324750" y="4079825"/>
            <a:ext cx="230700" cy="17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8" name="Google Shape;388;p30"/>
          <p:cNvSpPr txBox="1"/>
          <p:nvPr/>
        </p:nvSpPr>
        <p:spPr>
          <a:xfrm rot="1446885">
            <a:off x="2287503" y="3768620"/>
            <a:ext cx="1352537" cy="469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Communicate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Socket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4176507" y="3446269"/>
            <a:ext cx="135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REST API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0" name="Google Shape;390;p30"/>
          <p:cNvCxnSpPr/>
          <p:nvPr/>
        </p:nvCxnSpPr>
        <p:spPr>
          <a:xfrm>
            <a:off x="4067249" y="3520456"/>
            <a:ext cx="288000" cy="31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91" name="Google Shape;391;p30"/>
          <p:cNvCxnSpPr/>
          <p:nvPr/>
        </p:nvCxnSpPr>
        <p:spPr>
          <a:xfrm flipH="1">
            <a:off x="4120025" y="2826450"/>
            <a:ext cx="1328400" cy="14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92" name="Google Shape;392;p30"/>
          <p:cNvPicPr preferRelativeResize="0"/>
          <p:nvPr/>
        </p:nvPicPr>
        <p:blipFill rotWithShape="1">
          <a:blip r:embed="rId28">
            <a:alphaModFix/>
          </a:blip>
          <a:srcRect b="53518" l="23724" r="22037" t="20146"/>
          <a:stretch/>
        </p:blipFill>
        <p:spPr>
          <a:xfrm>
            <a:off x="4386679" y="2787843"/>
            <a:ext cx="811825" cy="22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0"/>
          <p:cNvCxnSpPr/>
          <p:nvPr/>
        </p:nvCxnSpPr>
        <p:spPr>
          <a:xfrm flipH="1" rot="10800000">
            <a:off x="4033450" y="2359669"/>
            <a:ext cx="567600" cy="73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0"/>
          <p:cNvCxnSpPr/>
          <p:nvPr/>
        </p:nvCxnSpPr>
        <p:spPr>
          <a:xfrm flipH="1">
            <a:off x="3819025" y="1330850"/>
            <a:ext cx="25200" cy="174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0"/>
          <p:cNvCxnSpPr>
            <a:stCxn id="359" idx="0"/>
            <a:endCxn id="369" idx="2"/>
          </p:cNvCxnSpPr>
          <p:nvPr/>
        </p:nvCxnSpPr>
        <p:spPr>
          <a:xfrm rot="10800000">
            <a:off x="4308355" y="1314181"/>
            <a:ext cx="287700" cy="42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0"/>
          <p:cNvSpPr txBox="1"/>
          <p:nvPr/>
        </p:nvSpPr>
        <p:spPr>
          <a:xfrm rot="-990343">
            <a:off x="5354341" y="4183013"/>
            <a:ext cx="1352640" cy="4696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Record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Event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0"/>
          <p:cNvSpPr txBox="1"/>
          <p:nvPr/>
        </p:nvSpPr>
        <p:spPr>
          <a:xfrm rot="1525">
            <a:off x="7768659" y="2384071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Query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0"/>
          <p:cNvSpPr txBox="1"/>
          <p:nvPr/>
        </p:nvSpPr>
        <p:spPr>
          <a:xfrm rot="576">
            <a:off x="5439025" y="2941296"/>
            <a:ext cx="178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RAG with Dummy Receipt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30"/>
          <p:cNvSpPr txBox="1"/>
          <p:nvPr/>
        </p:nvSpPr>
        <p:spPr>
          <a:xfrm rot="1525">
            <a:off x="7828158" y="1053968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to Gov.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Web-app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30"/>
          <p:cNvSpPr txBox="1"/>
          <p:nvPr/>
        </p:nvSpPr>
        <p:spPr>
          <a:xfrm rot="-5399388">
            <a:off x="2866455" y="1745406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 Receipt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30"/>
          <p:cNvSpPr txBox="1"/>
          <p:nvPr/>
        </p:nvSpPr>
        <p:spPr>
          <a:xfrm rot="776">
            <a:off x="4599088" y="1324204"/>
            <a:ext cx="13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 rot="1525">
            <a:off x="4536976" y="1284833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 LMM on Local GPU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 rot="612">
            <a:off x="7459038" y="3934711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Store GS1 Data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0"/>
          <p:cNvSpPr/>
          <p:nvPr/>
        </p:nvSpPr>
        <p:spPr>
          <a:xfrm>
            <a:off x="3511000" y="3009575"/>
            <a:ext cx="1955400" cy="1812900"/>
          </a:xfrm>
          <a:prstGeom prst="rect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31"/>
          <p:cNvCxnSpPr/>
          <p:nvPr/>
        </p:nvCxnSpPr>
        <p:spPr>
          <a:xfrm rot="10800000">
            <a:off x="2790725" y="1481100"/>
            <a:ext cx="1607400" cy="224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31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3. REST API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01" y="3821599"/>
            <a:ext cx="1928125" cy="7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1"/>
          <p:cNvPicPr preferRelativeResize="0"/>
          <p:nvPr/>
        </p:nvPicPr>
        <p:blipFill rotWithShape="1">
          <a:blip r:embed="rId4">
            <a:alphaModFix/>
          </a:blip>
          <a:srcRect b="25323" l="13765" r="14089" t="26376"/>
          <a:stretch/>
        </p:blipFill>
        <p:spPr>
          <a:xfrm>
            <a:off x="6496554" y="1058701"/>
            <a:ext cx="1635997" cy="622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31"/>
          <p:cNvGrpSpPr/>
          <p:nvPr/>
        </p:nvGrpSpPr>
        <p:grpSpPr>
          <a:xfrm>
            <a:off x="702223" y="3752520"/>
            <a:ext cx="950767" cy="572695"/>
            <a:chOff x="2029925" y="3206850"/>
            <a:chExt cx="1163160" cy="676944"/>
          </a:xfrm>
        </p:grpSpPr>
        <p:sp>
          <p:nvSpPr>
            <p:cNvPr id="414" name="Google Shape;414;p31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7" name="Google Shape;417;p31"/>
          <p:cNvPicPr preferRelativeResize="0"/>
          <p:nvPr/>
        </p:nvPicPr>
        <p:blipFill rotWithShape="1">
          <a:blip r:embed="rId7">
            <a:alphaModFix/>
          </a:blip>
          <a:srcRect b="0" l="10460" r="-10460" t="0"/>
          <a:stretch/>
        </p:blipFill>
        <p:spPr>
          <a:xfrm>
            <a:off x="311700" y="3968238"/>
            <a:ext cx="676900" cy="6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1"/>
          <p:cNvGrpSpPr/>
          <p:nvPr/>
        </p:nvGrpSpPr>
        <p:grpSpPr>
          <a:xfrm>
            <a:off x="2141895" y="774420"/>
            <a:ext cx="1352672" cy="572696"/>
            <a:chOff x="2469475" y="688589"/>
            <a:chExt cx="1625027" cy="713107"/>
          </a:xfrm>
        </p:grpSpPr>
        <p:pic>
          <p:nvPicPr>
            <p:cNvPr id="419" name="Google Shape;419;p31"/>
            <p:cNvPicPr preferRelativeResize="0"/>
            <p:nvPr/>
          </p:nvPicPr>
          <p:blipFill rotWithShape="1">
            <a:blip r:embed="rId8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1"/>
            <p:cNvPicPr preferRelativeResize="0"/>
            <p:nvPr/>
          </p:nvPicPr>
          <p:blipFill rotWithShape="1">
            <a:blip r:embed="rId9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1" name="Google Shape;421;p31"/>
          <p:cNvPicPr preferRelativeResize="0"/>
          <p:nvPr/>
        </p:nvPicPr>
        <p:blipFill rotWithShape="1">
          <a:blip r:embed="rId10">
            <a:alphaModFix/>
          </a:blip>
          <a:srcRect b="0" l="32400" r="0" t="0"/>
          <a:stretch/>
        </p:blipFill>
        <p:spPr>
          <a:xfrm>
            <a:off x="313624" y="2126340"/>
            <a:ext cx="1117150" cy="151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 rotWithShape="1">
          <a:blip r:embed="rId11">
            <a:alphaModFix/>
          </a:blip>
          <a:srcRect b="0" l="50458" r="29566" t="46501"/>
          <a:stretch/>
        </p:blipFill>
        <p:spPr>
          <a:xfrm>
            <a:off x="7141750" y="2254575"/>
            <a:ext cx="777376" cy="11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 txBox="1"/>
          <p:nvPr/>
        </p:nvSpPr>
        <p:spPr>
          <a:xfrm rot="1525">
            <a:off x="1889964" y="3759108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418F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 /process</a:t>
            </a:r>
            <a:b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get img &amp; json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 rot="1455">
            <a:off x="7045186" y="1828465"/>
            <a:ext cx="1417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8761D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 /static/images</a:t>
            </a:r>
            <a:endParaRPr b="1" sz="1000">
              <a:solidFill>
                <a:srgbClr val="38761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Serve Boxed Img</a:t>
            </a:r>
            <a:endParaRPr b="1" sz="1000">
              <a:solidFill>
                <a:srgbClr val="38761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31"/>
          <p:cNvSpPr txBox="1"/>
          <p:nvPr/>
        </p:nvSpPr>
        <p:spPr>
          <a:xfrm rot="1455">
            <a:off x="3666963" y="862263"/>
            <a:ext cx="1417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Post-processing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Generated Receipt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31"/>
          <p:cNvSpPr txBox="1"/>
          <p:nvPr/>
        </p:nvSpPr>
        <p:spPr>
          <a:xfrm rot="1401">
            <a:off x="6024757" y="4541425"/>
            <a:ext cx="220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Request to GS1 Format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7" name="Google Shape;427;p31"/>
          <p:cNvCxnSpPr/>
          <p:nvPr/>
        </p:nvCxnSpPr>
        <p:spPr>
          <a:xfrm>
            <a:off x="1736975" y="4254613"/>
            <a:ext cx="193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31"/>
          <p:cNvSpPr/>
          <p:nvPr/>
        </p:nvSpPr>
        <p:spPr>
          <a:xfrm>
            <a:off x="2475713" y="1896366"/>
            <a:ext cx="2520900" cy="11748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9" name="Google Shape;42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7674" y="2343198"/>
            <a:ext cx="516369" cy="62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31"/>
          <p:cNvGrpSpPr/>
          <p:nvPr/>
        </p:nvGrpSpPr>
        <p:grpSpPr>
          <a:xfrm>
            <a:off x="2689245" y="2273710"/>
            <a:ext cx="1117163" cy="276683"/>
            <a:chOff x="7572077" y="1590625"/>
            <a:chExt cx="1383998" cy="356550"/>
          </a:xfrm>
        </p:grpSpPr>
        <p:pic>
          <p:nvPicPr>
            <p:cNvPr id="431" name="Google Shape;431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3" name="Google Shape;433;p31"/>
          <p:cNvPicPr preferRelativeResize="0"/>
          <p:nvPr/>
        </p:nvPicPr>
        <p:blipFill rotWithShape="1">
          <a:blip r:embed="rId15">
            <a:alphaModFix/>
          </a:blip>
          <a:srcRect b="53518" l="23724" r="22037" t="20146"/>
          <a:stretch/>
        </p:blipFill>
        <p:spPr>
          <a:xfrm>
            <a:off x="2689253" y="2597252"/>
            <a:ext cx="1117151" cy="30511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1"/>
          <p:cNvSpPr txBox="1"/>
          <p:nvPr/>
        </p:nvSpPr>
        <p:spPr>
          <a:xfrm rot="1401">
            <a:off x="2613050" y="1969075"/>
            <a:ext cx="2208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Send to LLMEngine with RAG &amp; Img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5" name="Google Shape;435;p31"/>
          <p:cNvCxnSpPr/>
          <p:nvPr/>
        </p:nvCxnSpPr>
        <p:spPr>
          <a:xfrm>
            <a:off x="5921350" y="4254613"/>
            <a:ext cx="193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6" name="Google Shape;436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20035" y="3865946"/>
            <a:ext cx="777376" cy="7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91788" y="3968262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1"/>
          <p:cNvCxnSpPr/>
          <p:nvPr/>
        </p:nvCxnSpPr>
        <p:spPr>
          <a:xfrm flipH="1" rot="10800000">
            <a:off x="5758075" y="1788200"/>
            <a:ext cx="1143300" cy="187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REST API Server</a:t>
            </a:r>
            <a:endParaRPr/>
          </a:p>
        </p:txBody>
      </p:sp>
      <p:pic>
        <p:nvPicPr>
          <p:cNvPr id="444" name="Google Shape;4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84" y="1917950"/>
            <a:ext cx="2088542" cy="148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743" y="1906478"/>
            <a:ext cx="2949758" cy="150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276" y="1848201"/>
            <a:ext cx="2973126" cy="16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2"/>
          <p:cNvSpPr txBox="1"/>
          <p:nvPr/>
        </p:nvSpPr>
        <p:spPr>
          <a:xfrm rot="1328">
            <a:off x="311708" y="1378550"/>
            <a:ext cx="2329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 and Crack frame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32"/>
          <p:cNvSpPr txBox="1"/>
          <p:nvPr/>
        </p:nvSpPr>
        <p:spPr>
          <a:xfrm rot="1398">
            <a:off x="2713423" y="1378700"/>
            <a:ext cx="2949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Receipt from RAG system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2"/>
          <p:cNvSpPr txBox="1"/>
          <p:nvPr/>
        </p:nvSpPr>
        <p:spPr>
          <a:xfrm rot="1398">
            <a:off x="5786885" y="1378700"/>
            <a:ext cx="2949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LMM-based Generated Receipt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REST API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00" y="1664331"/>
            <a:ext cx="947375" cy="3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275" y="173650"/>
            <a:ext cx="3900099" cy="459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33"/>
          <p:cNvCxnSpPr>
            <a:endCxn id="458" idx="3"/>
          </p:cNvCxnSpPr>
          <p:nvPr/>
        </p:nvCxnSpPr>
        <p:spPr>
          <a:xfrm flipH="1">
            <a:off x="1123528" y="586431"/>
            <a:ext cx="3898800" cy="34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8" name="Google Shape;458;p33"/>
          <p:cNvPicPr preferRelativeResize="0"/>
          <p:nvPr/>
        </p:nvPicPr>
        <p:blipFill rotWithShape="1">
          <a:blip r:embed="rId5">
            <a:alphaModFix/>
          </a:blip>
          <a:srcRect b="53518" l="23724" r="22037" t="20146"/>
          <a:stretch/>
        </p:blipFill>
        <p:spPr>
          <a:xfrm>
            <a:off x="311704" y="825068"/>
            <a:ext cx="811825" cy="22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33"/>
          <p:cNvCxnSpPr>
            <a:endCxn id="460" idx="3"/>
          </p:cNvCxnSpPr>
          <p:nvPr/>
        </p:nvCxnSpPr>
        <p:spPr>
          <a:xfrm flipH="1">
            <a:off x="3601858" y="761886"/>
            <a:ext cx="1412100" cy="34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61" name="Google Shape;461;p33"/>
          <p:cNvGrpSpPr/>
          <p:nvPr/>
        </p:nvGrpSpPr>
        <p:grpSpPr>
          <a:xfrm>
            <a:off x="2484695" y="978135"/>
            <a:ext cx="1117163" cy="276683"/>
            <a:chOff x="7572077" y="1590625"/>
            <a:chExt cx="1383998" cy="356550"/>
          </a:xfrm>
        </p:grpSpPr>
        <p:pic>
          <p:nvPicPr>
            <p:cNvPr id="462" name="Google Shape;462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3" name="Google Shape;463;p33"/>
          <p:cNvCxnSpPr/>
          <p:nvPr/>
        </p:nvCxnSpPr>
        <p:spPr>
          <a:xfrm flipH="1">
            <a:off x="1713650" y="912325"/>
            <a:ext cx="3300300" cy="944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33"/>
          <p:cNvCxnSpPr/>
          <p:nvPr/>
        </p:nvCxnSpPr>
        <p:spPr>
          <a:xfrm flipH="1">
            <a:off x="3735650" y="1104500"/>
            <a:ext cx="1278300" cy="69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65" name="Google Shape;465;p33"/>
          <p:cNvGrpSpPr/>
          <p:nvPr/>
        </p:nvGrpSpPr>
        <p:grpSpPr>
          <a:xfrm>
            <a:off x="2772250" y="1703267"/>
            <a:ext cx="947390" cy="401122"/>
            <a:chOff x="2469475" y="688589"/>
            <a:chExt cx="1625027" cy="713107"/>
          </a:xfrm>
        </p:grpSpPr>
        <p:pic>
          <p:nvPicPr>
            <p:cNvPr id="466" name="Google Shape;466;p33"/>
            <p:cNvPicPr preferRelativeResize="0"/>
            <p:nvPr/>
          </p:nvPicPr>
          <p:blipFill rotWithShape="1">
            <a:blip r:embed="rId8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33"/>
            <p:cNvPicPr preferRelativeResize="0"/>
            <p:nvPr/>
          </p:nvPicPr>
          <p:blipFill rotWithShape="1">
            <a:blip r:embed="rId9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33"/>
          <p:cNvSpPr txBox="1"/>
          <p:nvPr/>
        </p:nvSpPr>
        <p:spPr>
          <a:xfrm rot="1146">
            <a:off x="209432" y="972464"/>
            <a:ext cx="1800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Download Pretrained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bert-base-nli-mean-tokens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3"/>
          <p:cNvSpPr txBox="1"/>
          <p:nvPr/>
        </p:nvSpPr>
        <p:spPr>
          <a:xfrm rot="1146">
            <a:off x="2121500" y="1107141"/>
            <a:ext cx="1800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 dummy receipts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3"/>
          <p:cNvSpPr txBox="1"/>
          <p:nvPr/>
        </p:nvSpPr>
        <p:spPr>
          <a:xfrm rot="1146">
            <a:off x="617658" y="1950761"/>
            <a:ext cx="1800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Run Server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33"/>
          <p:cNvSpPr txBox="1"/>
          <p:nvPr/>
        </p:nvSpPr>
        <p:spPr>
          <a:xfrm rot="837">
            <a:off x="2683396" y="2005993"/>
            <a:ext cx="2464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Connect with Phi-3.5 vLLM server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2" name="Google Shape;472;p33"/>
          <p:cNvCxnSpPr/>
          <p:nvPr/>
        </p:nvCxnSpPr>
        <p:spPr>
          <a:xfrm rot="10800000">
            <a:off x="1429425" y="2683400"/>
            <a:ext cx="3375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33"/>
          <p:cNvSpPr/>
          <p:nvPr/>
        </p:nvSpPr>
        <p:spPr>
          <a:xfrm>
            <a:off x="4804727" y="1940025"/>
            <a:ext cx="209200" cy="1512300"/>
          </a:xfrm>
          <a:custGeom>
            <a:rect b="b" l="l" r="r" t="t"/>
            <a:pathLst>
              <a:path extrusionOk="0" h="60492" w="8368">
                <a:moveTo>
                  <a:pt x="8369" y="0"/>
                </a:moveTo>
                <a:cubicBezTo>
                  <a:pt x="6977" y="5125"/>
                  <a:pt x="70" y="20665"/>
                  <a:pt x="14" y="30747"/>
                </a:cubicBezTo>
                <a:cubicBezTo>
                  <a:pt x="-42" y="40829"/>
                  <a:pt x="6698" y="55535"/>
                  <a:pt x="8035" y="6049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33"/>
          <p:cNvSpPr/>
          <p:nvPr/>
        </p:nvSpPr>
        <p:spPr>
          <a:xfrm>
            <a:off x="4804725" y="3535925"/>
            <a:ext cx="209200" cy="1230710"/>
          </a:xfrm>
          <a:custGeom>
            <a:rect b="b" l="l" r="r" t="t"/>
            <a:pathLst>
              <a:path extrusionOk="0" h="60492" w="8368">
                <a:moveTo>
                  <a:pt x="8369" y="0"/>
                </a:moveTo>
                <a:cubicBezTo>
                  <a:pt x="6977" y="5125"/>
                  <a:pt x="70" y="20665"/>
                  <a:pt x="14" y="30747"/>
                </a:cubicBezTo>
                <a:cubicBezTo>
                  <a:pt x="-42" y="40829"/>
                  <a:pt x="6698" y="55535"/>
                  <a:pt x="8035" y="6049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75" name="Google Shape;475;p33"/>
          <p:cNvCxnSpPr/>
          <p:nvPr/>
        </p:nvCxnSpPr>
        <p:spPr>
          <a:xfrm rot="10800000">
            <a:off x="1436409" y="4151275"/>
            <a:ext cx="3375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33"/>
          <p:cNvSpPr txBox="1"/>
          <p:nvPr/>
        </p:nvSpPr>
        <p:spPr>
          <a:xfrm rot="1525">
            <a:off x="202201" y="3916477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418F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 /process</a:t>
            </a:r>
            <a:b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get img &amp; json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33"/>
          <p:cNvSpPr txBox="1"/>
          <p:nvPr/>
        </p:nvSpPr>
        <p:spPr>
          <a:xfrm rot="1455">
            <a:off x="161156" y="2443539"/>
            <a:ext cx="1417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8761D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 /static/images</a:t>
            </a:r>
            <a:endParaRPr b="1" sz="1000">
              <a:solidFill>
                <a:srgbClr val="38761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Serve Boxed Img</a:t>
            </a:r>
            <a:endParaRPr b="1" sz="1000">
              <a:solidFill>
                <a:srgbClr val="38761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8" name="Google Shape;478;p33"/>
          <p:cNvPicPr preferRelativeResize="0"/>
          <p:nvPr/>
        </p:nvPicPr>
        <p:blipFill rotWithShape="1">
          <a:blip r:embed="rId10">
            <a:alphaModFix/>
          </a:blip>
          <a:srcRect b="0" l="50458" r="29566" t="46501"/>
          <a:stretch/>
        </p:blipFill>
        <p:spPr>
          <a:xfrm>
            <a:off x="2009725" y="2351825"/>
            <a:ext cx="730474" cy="110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94028" y="3768565"/>
            <a:ext cx="1117150" cy="79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 rotWithShape="1">
          <a:blip r:embed="rId12">
            <a:alphaModFix/>
          </a:blip>
          <a:srcRect b="0" l="32400" r="0" t="0"/>
          <a:stretch/>
        </p:blipFill>
        <p:spPr>
          <a:xfrm>
            <a:off x="2196871" y="3658075"/>
            <a:ext cx="730478" cy="99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6025" y="2343209"/>
            <a:ext cx="1117150" cy="113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4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REST API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651" y="2387137"/>
            <a:ext cx="1928125" cy="7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723" y="3810146"/>
            <a:ext cx="777376" cy="7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 rotWithShape="1">
          <a:blip r:embed="rId5">
            <a:alphaModFix/>
          </a:blip>
          <a:srcRect b="25323" l="13765" r="14089" t="26376"/>
          <a:stretch/>
        </p:blipFill>
        <p:spPr>
          <a:xfrm>
            <a:off x="5105779" y="370126"/>
            <a:ext cx="1635997" cy="622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34"/>
          <p:cNvGrpSpPr/>
          <p:nvPr/>
        </p:nvGrpSpPr>
        <p:grpSpPr>
          <a:xfrm>
            <a:off x="900398" y="973107"/>
            <a:ext cx="950767" cy="572695"/>
            <a:chOff x="2029925" y="3206850"/>
            <a:chExt cx="1163160" cy="676944"/>
          </a:xfrm>
        </p:grpSpPr>
        <p:sp>
          <p:nvSpPr>
            <p:cNvPr id="491" name="Google Shape;491;p34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2" name="Google Shape;492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4" name="Google Shape;494;p34"/>
          <p:cNvPicPr preferRelativeResize="0"/>
          <p:nvPr/>
        </p:nvPicPr>
        <p:blipFill rotWithShape="1">
          <a:blip r:embed="rId8">
            <a:alphaModFix/>
          </a:blip>
          <a:srcRect b="0" l="10460" r="-10460" t="0"/>
          <a:stretch/>
        </p:blipFill>
        <p:spPr>
          <a:xfrm>
            <a:off x="509875" y="1188825"/>
            <a:ext cx="676900" cy="6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75" y="1865725"/>
            <a:ext cx="3188226" cy="17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8677" y="3443300"/>
            <a:ext cx="3991951" cy="137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34"/>
          <p:cNvCxnSpPr/>
          <p:nvPr/>
        </p:nvCxnSpPr>
        <p:spPr>
          <a:xfrm>
            <a:off x="1922500" y="1538975"/>
            <a:ext cx="1378500" cy="84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8" name="Google Shape;498;p34"/>
          <p:cNvCxnSpPr/>
          <p:nvPr/>
        </p:nvCxnSpPr>
        <p:spPr>
          <a:xfrm>
            <a:off x="5364875" y="3001150"/>
            <a:ext cx="2882400" cy="79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99" name="Google Shape;499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27913" y="32374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04575" y="1108000"/>
            <a:ext cx="3146810" cy="121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34"/>
          <p:cNvCxnSpPr/>
          <p:nvPr/>
        </p:nvCxnSpPr>
        <p:spPr>
          <a:xfrm flipH="1" rot="10800000">
            <a:off x="5142600" y="1057663"/>
            <a:ext cx="251100" cy="126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 RAG Pipeline</a:t>
            </a:r>
            <a:endParaRPr/>
          </a:p>
        </p:txBody>
      </p:sp>
      <p:pic>
        <p:nvPicPr>
          <p:cNvPr id="507" name="Google Shape;5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5" y="3159025"/>
            <a:ext cx="1625025" cy="16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2" y="3922425"/>
            <a:ext cx="777361" cy="6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35"/>
          <p:cNvGrpSpPr/>
          <p:nvPr/>
        </p:nvGrpSpPr>
        <p:grpSpPr>
          <a:xfrm>
            <a:off x="1410598" y="3108457"/>
            <a:ext cx="950767" cy="572695"/>
            <a:chOff x="2029925" y="3206850"/>
            <a:chExt cx="1163160" cy="676944"/>
          </a:xfrm>
        </p:grpSpPr>
        <p:sp>
          <p:nvSpPr>
            <p:cNvPr id="510" name="Google Shape;510;p35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1" name="Google Shape;511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35"/>
          <p:cNvPicPr preferRelativeResize="0"/>
          <p:nvPr/>
        </p:nvPicPr>
        <p:blipFill rotWithShape="1">
          <a:blip r:embed="rId7">
            <a:alphaModFix/>
          </a:blip>
          <a:srcRect b="0" l="10460" r="-10460" t="0"/>
          <a:stretch/>
        </p:blipFill>
        <p:spPr>
          <a:xfrm>
            <a:off x="1020075" y="3324175"/>
            <a:ext cx="676900" cy="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5"/>
          <p:cNvSpPr txBox="1"/>
          <p:nvPr/>
        </p:nvSpPr>
        <p:spPr>
          <a:xfrm>
            <a:off x="403871" y="2814038"/>
            <a:ext cx="1635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 road damage detection on car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5" name="Google Shape;51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6823" y="3416946"/>
            <a:ext cx="777376" cy="777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35"/>
          <p:cNvGrpSpPr/>
          <p:nvPr/>
        </p:nvGrpSpPr>
        <p:grpSpPr>
          <a:xfrm>
            <a:off x="5448420" y="2703260"/>
            <a:ext cx="1117163" cy="276683"/>
            <a:chOff x="7572077" y="1590625"/>
            <a:chExt cx="1383998" cy="356550"/>
          </a:xfrm>
        </p:grpSpPr>
        <p:pic>
          <p:nvPicPr>
            <p:cNvPr id="517" name="Google Shape;517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9" name="Google Shape;519;p35"/>
          <p:cNvPicPr preferRelativeResize="0"/>
          <p:nvPr/>
        </p:nvPicPr>
        <p:blipFill rotWithShape="1">
          <a:blip r:embed="rId11">
            <a:alphaModFix/>
          </a:blip>
          <a:srcRect b="0" l="13170" r="18021" t="0"/>
          <a:stretch/>
        </p:blipFill>
        <p:spPr>
          <a:xfrm>
            <a:off x="4131074" y="1739881"/>
            <a:ext cx="929961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28311" y="3094969"/>
            <a:ext cx="1043700" cy="40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5"/>
          <p:cNvPicPr preferRelativeResize="0"/>
          <p:nvPr/>
        </p:nvPicPr>
        <p:blipFill rotWithShape="1">
          <a:blip r:embed="rId13">
            <a:alphaModFix/>
          </a:blip>
          <a:srcRect b="27197" l="10097" r="8535" t="25772"/>
          <a:stretch/>
        </p:blipFill>
        <p:spPr>
          <a:xfrm>
            <a:off x="4059277" y="2126902"/>
            <a:ext cx="1117101" cy="23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5634" y="704926"/>
            <a:ext cx="1555800" cy="38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5"/>
          <p:cNvPicPr preferRelativeResize="0"/>
          <p:nvPr/>
        </p:nvPicPr>
        <p:blipFill rotWithShape="1">
          <a:blip r:embed="rId15">
            <a:alphaModFix/>
          </a:blip>
          <a:srcRect b="25323" l="13765" r="14089" t="26376"/>
          <a:stretch/>
        </p:blipFill>
        <p:spPr>
          <a:xfrm>
            <a:off x="7055967" y="1448563"/>
            <a:ext cx="1635997" cy="6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87250" y="419025"/>
            <a:ext cx="1261076" cy="6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5"/>
          <p:cNvPicPr preferRelativeResize="0"/>
          <p:nvPr/>
        </p:nvPicPr>
        <p:blipFill rotWithShape="1">
          <a:blip r:embed="rId17">
            <a:alphaModFix/>
          </a:blip>
          <a:srcRect b="26851" l="0" r="0" t="36581"/>
          <a:stretch/>
        </p:blipFill>
        <p:spPr>
          <a:xfrm>
            <a:off x="1947625" y="2311875"/>
            <a:ext cx="1261070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72376" y="4465413"/>
            <a:ext cx="81181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5"/>
          <p:cNvPicPr preferRelativeResize="0"/>
          <p:nvPr/>
        </p:nvPicPr>
        <p:blipFill rotWithShape="1">
          <a:blip r:embed="rId19">
            <a:alphaModFix/>
          </a:blip>
          <a:srcRect b="24974" l="0" r="0" t="24036"/>
          <a:stretch/>
        </p:blipFill>
        <p:spPr>
          <a:xfrm>
            <a:off x="8072375" y="4194301"/>
            <a:ext cx="950776" cy="24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35"/>
          <p:cNvGrpSpPr/>
          <p:nvPr/>
        </p:nvGrpSpPr>
        <p:grpSpPr>
          <a:xfrm>
            <a:off x="3632095" y="741370"/>
            <a:ext cx="1352672" cy="572696"/>
            <a:chOff x="2469475" y="688589"/>
            <a:chExt cx="1625027" cy="713107"/>
          </a:xfrm>
        </p:grpSpPr>
        <p:pic>
          <p:nvPicPr>
            <p:cNvPr id="529" name="Google Shape;529;p35"/>
            <p:cNvPicPr preferRelativeResize="0"/>
            <p:nvPr/>
          </p:nvPicPr>
          <p:blipFill rotWithShape="1">
            <a:blip r:embed="rId20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35"/>
            <p:cNvPicPr preferRelativeResize="0"/>
            <p:nvPr/>
          </p:nvPicPr>
          <p:blipFill rotWithShape="1">
            <a:blip r:embed="rId21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35"/>
          <p:cNvPicPr preferRelativeResize="0"/>
          <p:nvPr/>
        </p:nvPicPr>
        <p:blipFill rotWithShape="1">
          <a:blip r:embed="rId22">
            <a:alphaModFix/>
          </a:blip>
          <a:srcRect b="28002" l="18613" r="18987" t="28346"/>
          <a:stretch/>
        </p:blipFill>
        <p:spPr>
          <a:xfrm>
            <a:off x="8097440" y="169065"/>
            <a:ext cx="811825" cy="85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501356" y="4224824"/>
            <a:ext cx="486300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998632" y="3773797"/>
            <a:ext cx="1154978" cy="112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77350" y="1511826"/>
            <a:ext cx="1555800" cy="43564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281840" y="1061538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Road Damage Detection YOLOv8 with RDD2022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6" name="Google Shape;536;p35"/>
          <p:cNvCxnSpPr/>
          <p:nvPr/>
        </p:nvCxnSpPr>
        <p:spPr>
          <a:xfrm>
            <a:off x="267035" y="1155082"/>
            <a:ext cx="0" cy="2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35"/>
          <p:cNvCxnSpPr/>
          <p:nvPr/>
        </p:nvCxnSpPr>
        <p:spPr>
          <a:xfrm>
            <a:off x="1607075" y="1864225"/>
            <a:ext cx="716400" cy="3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35"/>
          <p:cNvSpPr txBox="1"/>
          <p:nvPr/>
        </p:nvSpPr>
        <p:spPr>
          <a:xfrm>
            <a:off x="654732" y="2201379"/>
            <a:ext cx="1352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Porting YOLOv8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XILINX FPGA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9" name="Google Shape;539;p35"/>
          <p:cNvCxnSpPr>
            <a:endCxn id="511" idx="0"/>
          </p:cNvCxnSpPr>
          <p:nvPr/>
        </p:nvCxnSpPr>
        <p:spPr>
          <a:xfrm flipH="1">
            <a:off x="2091765" y="2641883"/>
            <a:ext cx="323700" cy="52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35"/>
          <p:cNvCxnSpPr/>
          <p:nvPr/>
        </p:nvCxnSpPr>
        <p:spPr>
          <a:xfrm>
            <a:off x="2329040" y="3541035"/>
            <a:ext cx="1659900" cy="71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35"/>
          <p:cNvCxnSpPr/>
          <p:nvPr/>
        </p:nvCxnSpPr>
        <p:spPr>
          <a:xfrm flipH="1">
            <a:off x="7808225" y="1061100"/>
            <a:ext cx="1800" cy="49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42" name="Google Shape;542;p35"/>
          <p:cNvCxnSpPr/>
          <p:nvPr/>
        </p:nvCxnSpPr>
        <p:spPr>
          <a:xfrm flipH="1">
            <a:off x="7228275" y="1931675"/>
            <a:ext cx="526200" cy="140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43" name="Google Shape;543;p3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672175" y="212517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35"/>
          <p:cNvCxnSpPr>
            <a:stCxn id="533" idx="3"/>
            <a:endCxn id="515" idx="1"/>
          </p:cNvCxnSpPr>
          <p:nvPr/>
        </p:nvCxnSpPr>
        <p:spPr>
          <a:xfrm flipH="1" rot="10800000">
            <a:off x="5153610" y="3805478"/>
            <a:ext cx="1533300" cy="53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633863" y="37849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228225" y="231314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35"/>
          <p:cNvCxnSpPr/>
          <p:nvPr/>
        </p:nvCxnSpPr>
        <p:spPr>
          <a:xfrm>
            <a:off x="7324750" y="4079825"/>
            <a:ext cx="230700" cy="17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8" name="Google Shape;548;p35"/>
          <p:cNvSpPr txBox="1"/>
          <p:nvPr/>
        </p:nvSpPr>
        <p:spPr>
          <a:xfrm rot="1446885">
            <a:off x="2287503" y="3768620"/>
            <a:ext cx="1352537" cy="469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Communicate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Socket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4176507" y="3446269"/>
            <a:ext cx="135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REST API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0" name="Google Shape;550;p35"/>
          <p:cNvCxnSpPr/>
          <p:nvPr/>
        </p:nvCxnSpPr>
        <p:spPr>
          <a:xfrm>
            <a:off x="4067249" y="3520456"/>
            <a:ext cx="288000" cy="31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51" name="Google Shape;551;p35"/>
          <p:cNvCxnSpPr/>
          <p:nvPr/>
        </p:nvCxnSpPr>
        <p:spPr>
          <a:xfrm flipH="1">
            <a:off x="4120025" y="2826450"/>
            <a:ext cx="1328400" cy="14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52" name="Google Shape;552;p35"/>
          <p:cNvPicPr preferRelativeResize="0"/>
          <p:nvPr/>
        </p:nvPicPr>
        <p:blipFill rotWithShape="1">
          <a:blip r:embed="rId28">
            <a:alphaModFix/>
          </a:blip>
          <a:srcRect b="53518" l="23724" r="22037" t="20146"/>
          <a:stretch/>
        </p:blipFill>
        <p:spPr>
          <a:xfrm>
            <a:off x="4386679" y="2787843"/>
            <a:ext cx="811825" cy="22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35"/>
          <p:cNvCxnSpPr/>
          <p:nvPr/>
        </p:nvCxnSpPr>
        <p:spPr>
          <a:xfrm flipH="1" rot="10800000">
            <a:off x="4033450" y="2359669"/>
            <a:ext cx="567600" cy="73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35"/>
          <p:cNvCxnSpPr/>
          <p:nvPr/>
        </p:nvCxnSpPr>
        <p:spPr>
          <a:xfrm flipH="1">
            <a:off x="3819025" y="1330850"/>
            <a:ext cx="25200" cy="174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35"/>
          <p:cNvCxnSpPr>
            <a:stCxn id="519" idx="0"/>
            <a:endCxn id="529" idx="2"/>
          </p:cNvCxnSpPr>
          <p:nvPr/>
        </p:nvCxnSpPr>
        <p:spPr>
          <a:xfrm rot="10800000">
            <a:off x="4308355" y="1314181"/>
            <a:ext cx="287700" cy="42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35"/>
          <p:cNvSpPr txBox="1"/>
          <p:nvPr/>
        </p:nvSpPr>
        <p:spPr>
          <a:xfrm rot="-990343">
            <a:off x="5354341" y="4183013"/>
            <a:ext cx="1352640" cy="4696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Record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Event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35"/>
          <p:cNvSpPr txBox="1"/>
          <p:nvPr/>
        </p:nvSpPr>
        <p:spPr>
          <a:xfrm rot="1525">
            <a:off x="7768659" y="2384071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Query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35"/>
          <p:cNvSpPr txBox="1"/>
          <p:nvPr/>
        </p:nvSpPr>
        <p:spPr>
          <a:xfrm rot="576">
            <a:off x="4564675" y="2941296"/>
            <a:ext cx="178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RAG with Dummy Receipt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35"/>
          <p:cNvSpPr txBox="1"/>
          <p:nvPr/>
        </p:nvSpPr>
        <p:spPr>
          <a:xfrm rot="1525">
            <a:off x="7828158" y="1053968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to Gov.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Web-app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35"/>
          <p:cNvSpPr txBox="1"/>
          <p:nvPr/>
        </p:nvSpPr>
        <p:spPr>
          <a:xfrm rot="-5399388">
            <a:off x="2866455" y="1745406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 Receipt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35"/>
          <p:cNvSpPr txBox="1"/>
          <p:nvPr/>
        </p:nvSpPr>
        <p:spPr>
          <a:xfrm rot="776">
            <a:off x="4599088" y="1324204"/>
            <a:ext cx="13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35"/>
          <p:cNvSpPr txBox="1"/>
          <p:nvPr/>
        </p:nvSpPr>
        <p:spPr>
          <a:xfrm rot="1525">
            <a:off x="4536976" y="1284833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 LMM on Local GPU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5"/>
          <p:cNvSpPr txBox="1"/>
          <p:nvPr/>
        </p:nvSpPr>
        <p:spPr>
          <a:xfrm rot="612">
            <a:off x="7459038" y="3934711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Store GS1 Data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4308350" y="2491150"/>
            <a:ext cx="2308500" cy="718500"/>
          </a:xfrm>
          <a:prstGeom prst="rect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36"/>
          <p:cNvCxnSpPr>
            <a:stCxn id="570" idx="3"/>
          </p:cNvCxnSpPr>
          <p:nvPr/>
        </p:nvCxnSpPr>
        <p:spPr>
          <a:xfrm>
            <a:off x="4124837" y="1728188"/>
            <a:ext cx="2325300" cy="104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36"/>
          <p:cNvSpPr/>
          <p:nvPr/>
        </p:nvSpPr>
        <p:spPr>
          <a:xfrm>
            <a:off x="4726398" y="1771275"/>
            <a:ext cx="1213500" cy="104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2" name="Google Shape;572;p36"/>
          <p:cNvSpPr/>
          <p:nvPr/>
        </p:nvSpPr>
        <p:spPr>
          <a:xfrm>
            <a:off x="6384075" y="2027150"/>
            <a:ext cx="950700" cy="14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3" name="Google Shape;573;p36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 RAG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175" y="204814"/>
            <a:ext cx="2199168" cy="12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75" y="712937"/>
            <a:ext cx="1848776" cy="94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33" y="1709230"/>
            <a:ext cx="1763055" cy="1006932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6"/>
          <p:cNvSpPr txBox="1"/>
          <p:nvPr/>
        </p:nvSpPr>
        <p:spPr>
          <a:xfrm rot="1525">
            <a:off x="136526" y="2637395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10000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8" name="Google Shape;578;p36"/>
          <p:cNvGrpSpPr/>
          <p:nvPr/>
        </p:nvGrpSpPr>
        <p:grpSpPr>
          <a:xfrm>
            <a:off x="3279895" y="2048972"/>
            <a:ext cx="1117163" cy="276683"/>
            <a:chOff x="7572077" y="1590625"/>
            <a:chExt cx="1383998" cy="356550"/>
          </a:xfrm>
        </p:grpSpPr>
        <p:pic>
          <p:nvPicPr>
            <p:cNvPr id="579" name="Google Shape;579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36"/>
          <p:cNvSpPr txBox="1"/>
          <p:nvPr/>
        </p:nvSpPr>
        <p:spPr>
          <a:xfrm>
            <a:off x="2188188" y="1174950"/>
            <a:ext cx="1338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Indexing with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sBERT + IndexFlatL2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0" name="Google Shape;57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2137" y="1441838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36"/>
          <p:cNvCxnSpPr/>
          <p:nvPr/>
        </p:nvCxnSpPr>
        <p:spPr>
          <a:xfrm>
            <a:off x="2297150" y="1752687"/>
            <a:ext cx="1140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3" name="Google Shape;583;p36"/>
          <p:cNvPicPr preferRelativeResize="0"/>
          <p:nvPr/>
        </p:nvPicPr>
        <p:blipFill rotWithShape="1">
          <a:blip r:embed="rId9">
            <a:alphaModFix/>
          </a:blip>
          <a:srcRect b="53518" l="23724" r="22037" t="20146"/>
          <a:stretch/>
        </p:blipFill>
        <p:spPr>
          <a:xfrm>
            <a:off x="2295797" y="930292"/>
            <a:ext cx="811825" cy="2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03825" y="2953176"/>
            <a:ext cx="1417851" cy="10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09936" y="4033789"/>
            <a:ext cx="626052" cy="754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36"/>
          <p:cNvGrpSpPr/>
          <p:nvPr/>
        </p:nvGrpSpPr>
        <p:grpSpPr>
          <a:xfrm>
            <a:off x="695235" y="3571582"/>
            <a:ext cx="950767" cy="572695"/>
            <a:chOff x="2029925" y="3206850"/>
            <a:chExt cx="1163160" cy="676944"/>
          </a:xfrm>
        </p:grpSpPr>
        <p:sp>
          <p:nvSpPr>
            <p:cNvPr id="587" name="Google Shape;587;p36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8" name="Google Shape;588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0" name="Google Shape;590;p36"/>
          <p:cNvPicPr preferRelativeResize="0"/>
          <p:nvPr/>
        </p:nvPicPr>
        <p:blipFill rotWithShape="1">
          <a:blip r:embed="rId14">
            <a:alphaModFix/>
          </a:blip>
          <a:srcRect b="0" l="10460" r="-10460" t="0"/>
          <a:stretch/>
        </p:blipFill>
        <p:spPr>
          <a:xfrm>
            <a:off x="304713" y="3787300"/>
            <a:ext cx="676900" cy="6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36"/>
          <p:cNvCxnSpPr/>
          <p:nvPr/>
        </p:nvCxnSpPr>
        <p:spPr>
          <a:xfrm flipH="1" rot="10800000">
            <a:off x="3309475" y="2407975"/>
            <a:ext cx="440100" cy="68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36"/>
          <p:cNvSpPr txBox="1"/>
          <p:nvPr/>
        </p:nvSpPr>
        <p:spPr>
          <a:xfrm rot="1944">
            <a:off x="4535698" y="1416001"/>
            <a:ext cx="1591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 3 Receipts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3" name="Google Shape;593;p36"/>
          <p:cNvCxnSpPr>
            <a:stCxn id="588" idx="3"/>
            <a:endCxn id="584" idx="1"/>
          </p:cNvCxnSpPr>
          <p:nvPr/>
        </p:nvCxnSpPr>
        <p:spPr>
          <a:xfrm flipH="1" rot="10800000">
            <a:off x="1566284" y="3456634"/>
            <a:ext cx="937500" cy="37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36"/>
          <p:cNvCxnSpPr>
            <a:stCxn id="588" idx="3"/>
            <a:endCxn id="585" idx="1"/>
          </p:cNvCxnSpPr>
          <p:nvPr/>
        </p:nvCxnSpPr>
        <p:spPr>
          <a:xfrm>
            <a:off x="1566284" y="3830434"/>
            <a:ext cx="1643700" cy="58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36"/>
          <p:cNvSpPr txBox="1"/>
          <p:nvPr/>
        </p:nvSpPr>
        <p:spPr>
          <a:xfrm rot="1085">
            <a:off x="6384077" y="1644603"/>
            <a:ext cx="950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Prompt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6" name="Google Shape;596;p36"/>
          <p:cNvCxnSpPr>
            <a:stCxn id="585" idx="3"/>
            <a:endCxn id="597" idx="1"/>
          </p:cNvCxnSpPr>
          <p:nvPr/>
        </p:nvCxnSpPr>
        <p:spPr>
          <a:xfrm flipH="1" rot="10800000">
            <a:off x="3835987" y="3261126"/>
            <a:ext cx="2614200" cy="114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36"/>
          <p:cNvCxnSpPr>
            <a:stCxn id="584" idx="3"/>
            <a:endCxn id="597" idx="1"/>
          </p:cNvCxnSpPr>
          <p:nvPr/>
        </p:nvCxnSpPr>
        <p:spPr>
          <a:xfrm flipH="1" rot="10800000">
            <a:off x="3921675" y="3261039"/>
            <a:ext cx="2528400" cy="19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36"/>
          <p:cNvSpPr/>
          <p:nvPr/>
        </p:nvSpPr>
        <p:spPr>
          <a:xfrm>
            <a:off x="6450075" y="2109200"/>
            <a:ext cx="818700" cy="3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 Prompt</a:t>
            </a:r>
            <a:endParaRPr sz="1000"/>
          </a:p>
        </p:txBody>
      </p:sp>
      <p:sp>
        <p:nvSpPr>
          <p:cNvPr id="600" name="Google Shape;600;p36"/>
          <p:cNvSpPr/>
          <p:nvPr/>
        </p:nvSpPr>
        <p:spPr>
          <a:xfrm>
            <a:off x="6450075" y="2591725"/>
            <a:ext cx="818700" cy="373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Retrieved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Receipts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p36"/>
          <p:cNvSpPr/>
          <p:nvPr/>
        </p:nvSpPr>
        <p:spPr>
          <a:xfrm>
            <a:off x="6450075" y="3074250"/>
            <a:ext cx="818700" cy="3738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endParaRPr b="1"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endParaRPr b="1"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1" name="Google Shape;601;p36"/>
          <p:cNvCxnSpPr>
            <a:stCxn id="572" idx="2"/>
          </p:cNvCxnSpPr>
          <p:nvPr/>
        </p:nvCxnSpPr>
        <p:spPr>
          <a:xfrm>
            <a:off x="6859425" y="3505250"/>
            <a:ext cx="652800" cy="43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02" name="Google Shape;602;p36"/>
          <p:cNvGrpSpPr/>
          <p:nvPr/>
        </p:nvGrpSpPr>
        <p:grpSpPr>
          <a:xfrm>
            <a:off x="7525270" y="4033807"/>
            <a:ext cx="1352672" cy="572696"/>
            <a:chOff x="2469475" y="688589"/>
            <a:chExt cx="1625027" cy="713107"/>
          </a:xfrm>
        </p:grpSpPr>
        <p:pic>
          <p:nvPicPr>
            <p:cNvPr id="603" name="Google Shape;603;p36"/>
            <p:cNvPicPr preferRelativeResize="0"/>
            <p:nvPr/>
          </p:nvPicPr>
          <p:blipFill rotWithShape="1">
            <a:blip r:embed="rId15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36"/>
            <p:cNvPicPr preferRelativeResize="0"/>
            <p:nvPr/>
          </p:nvPicPr>
          <p:blipFill rotWithShape="1">
            <a:blip r:embed="rId16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" name="Google Shape;605;p36"/>
          <p:cNvSpPr txBox="1"/>
          <p:nvPr/>
        </p:nvSpPr>
        <p:spPr>
          <a:xfrm rot="-905">
            <a:off x="3632697" y="2588720"/>
            <a:ext cx="114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Retrieve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Similar Receipts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36"/>
          <p:cNvSpPr txBox="1"/>
          <p:nvPr/>
        </p:nvSpPr>
        <p:spPr>
          <a:xfrm rot="-1008">
            <a:off x="7334778" y="2611832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Construct Prompt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36"/>
          <p:cNvSpPr txBox="1"/>
          <p:nvPr/>
        </p:nvSpPr>
        <p:spPr>
          <a:xfrm rot="1455">
            <a:off x="7600021" y="3674775"/>
            <a:ext cx="1417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 Receipt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8" name="Google Shape;608;p36"/>
          <p:cNvPicPr preferRelativeResize="0"/>
          <p:nvPr/>
        </p:nvPicPr>
        <p:blipFill rotWithShape="1">
          <a:blip r:embed="rId17">
            <a:alphaModFix/>
          </a:blip>
          <a:srcRect b="-9" l="0" r="0" t="5024"/>
          <a:stretch/>
        </p:blipFill>
        <p:spPr>
          <a:xfrm>
            <a:off x="7225450" y="142500"/>
            <a:ext cx="1848776" cy="1671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36"/>
          <p:cNvCxnSpPr>
            <a:stCxn id="608" idx="2"/>
            <a:endCxn id="599" idx="3"/>
          </p:cNvCxnSpPr>
          <p:nvPr/>
        </p:nvCxnSpPr>
        <p:spPr>
          <a:xfrm flipH="1">
            <a:off x="7268738" y="1813666"/>
            <a:ext cx="881100" cy="48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10" name="Google Shape;610;p36"/>
          <p:cNvGrpSpPr/>
          <p:nvPr/>
        </p:nvGrpSpPr>
        <p:grpSpPr>
          <a:xfrm>
            <a:off x="669660" y="1621833"/>
            <a:ext cx="25576" cy="106376"/>
            <a:chOff x="3902125" y="2960025"/>
            <a:chExt cx="40500" cy="168450"/>
          </a:xfrm>
        </p:grpSpPr>
        <p:sp>
          <p:nvSpPr>
            <p:cNvPr id="611" name="Google Shape;611;p36"/>
            <p:cNvSpPr/>
            <p:nvPr/>
          </p:nvSpPr>
          <p:spPr>
            <a:xfrm>
              <a:off x="3902125" y="2960025"/>
              <a:ext cx="40500" cy="4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3902125" y="3024000"/>
              <a:ext cx="40500" cy="4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902125" y="3087975"/>
              <a:ext cx="40500" cy="4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614" name="Google Shape;614;p36"/>
          <p:cNvGrpSpPr/>
          <p:nvPr/>
        </p:nvGrpSpPr>
        <p:grpSpPr>
          <a:xfrm>
            <a:off x="8221610" y="1758958"/>
            <a:ext cx="25576" cy="106376"/>
            <a:chOff x="3902125" y="2960025"/>
            <a:chExt cx="40500" cy="168450"/>
          </a:xfrm>
        </p:grpSpPr>
        <p:sp>
          <p:nvSpPr>
            <p:cNvPr id="615" name="Google Shape;615;p36"/>
            <p:cNvSpPr/>
            <p:nvPr/>
          </p:nvSpPr>
          <p:spPr>
            <a:xfrm>
              <a:off x="3902125" y="2960025"/>
              <a:ext cx="40500" cy="4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3902125" y="3024000"/>
              <a:ext cx="40500" cy="4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3902125" y="3087975"/>
              <a:ext cx="40500" cy="4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618" name="Google Shape;618;p36"/>
          <p:cNvSpPr/>
          <p:nvPr/>
        </p:nvSpPr>
        <p:spPr>
          <a:xfrm>
            <a:off x="1903775" y="789225"/>
            <a:ext cx="278400" cy="1926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6"/>
          <p:cNvSpPr txBox="1"/>
          <p:nvPr/>
        </p:nvSpPr>
        <p:spPr>
          <a:xfrm>
            <a:off x="3856950" y="4521274"/>
            <a:ext cx="8478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file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36"/>
          <p:cNvSpPr txBox="1"/>
          <p:nvPr/>
        </p:nvSpPr>
        <p:spPr>
          <a:xfrm>
            <a:off x="3361913" y="3509638"/>
            <a:ext cx="11172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 detection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36"/>
          <p:cNvSpPr/>
          <p:nvPr/>
        </p:nvSpPr>
        <p:spPr>
          <a:xfrm>
            <a:off x="4772700" y="1820413"/>
            <a:ext cx="1117200" cy="276600"/>
          </a:xfrm>
          <a:prstGeom prst="flowChartAlternateProcess">
            <a:avLst/>
          </a:prstGeom>
          <a:solidFill>
            <a:srgbClr val="6D9EE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Times New Roman"/>
                <a:ea typeface="Times New Roman"/>
                <a:cs typeface="Times New Roman"/>
                <a:sym typeface="Times New Roman"/>
              </a:rPr>
              <a:t>Receipt_0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Google Shape;622;p36"/>
          <p:cNvSpPr/>
          <p:nvPr/>
        </p:nvSpPr>
        <p:spPr>
          <a:xfrm>
            <a:off x="4772700" y="2146290"/>
            <a:ext cx="1117200" cy="276600"/>
          </a:xfrm>
          <a:prstGeom prst="flowChartAlternateProcess">
            <a:avLst/>
          </a:prstGeom>
          <a:solidFill>
            <a:srgbClr val="6D9EE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Times New Roman"/>
                <a:ea typeface="Times New Roman"/>
                <a:cs typeface="Times New Roman"/>
                <a:sym typeface="Times New Roman"/>
              </a:rPr>
              <a:t>Receipt_1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3" name="Google Shape;623;p36"/>
          <p:cNvSpPr/>
          <p:nvPr/>
        </p:nvSpPr>
        <p:spPr>
          <a:xfrm>
            <a:off x="4772700" y="2478781"/>
            <a:ext cx="1117200" cy="276600"/>
          </a:xfrm>
          <a:prstGeom prst="flowChartAlternateProcess">
            <a:avLst/>
          </a:prstGeom>
          <a:solidFill>
            <a:srgbClr val="6D9EE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Times New Roman"/>
                <a:ea typeface="Times New Roman"/>
                <a:cs typeface="Times New Roman"/>
                <a:sym typeface="Times New Roman"/>
              </a:rPr>
              <a:t>Receipt_2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4" name="Google Shape;624;p36"/>
          <p:cNvSpPr txBox="1"/>
          <p:nvPr/>
        </p:nvSpPr>
        <p:spPr>
          <a:xfrm rot="2060">
            <a:off x="54800" y="2966125"/>
            <a:ext cx="2002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Receipt Database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7"/>
          <p:cNvSpPr/>
          <p:nvPr/>
        </p:nvSpPr>
        <p:spPr>
          <a:xfrm>
            <a:off x="4801825" y="2720275"/>
            <a:ext cx="950700" cy="14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30" name="Google Shape;630;p37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 RAG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1" name="Google Shape;631;p37"/>
          <p:cNvCxnSpPr>
            <a:stCxn id="632" idx="3"/>
            <a:endCxn id="633" idx="1"/>
          </p:cNvCxnSpPr>
          <p:nvPr/>
        </p:nvCxnSpPr>
        <p:spPr>
          <a:xfrm>
            <a:off x="2108611" y="2719505"/>
            <a:ext cx="1250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2" name="Google Shape;632;p37"/>
          <p:cNvPicPr preferRelativeResize="0"/>
          <p:nvPr/>
        </p:nvPicPr>
        <p:blipFill rotWithShape="1">
          <a:blip r:embed="rId3">
            <a:alphaModFix/>
          </a:blip>
          <a:srcRect b="53518" l="23724" r="22037" t="20146"/>
          <a:stretch/>
        </p:blipFill>
        <p:spPr>
          <a:xfrm>
            <a:off x="1296784" y="2608642"/>
            <a:ext cx="811827" cy="2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275" y="2902539"/>
            <a:ext cx="1417851" cy="10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8586" y="3954339"/>
            <a:ext cx="626052" cy="7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 rot="1085">
            <a:off x="4801827" y="2337728"/>
            <a:ext cx="950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Prompt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7" name="Google Shape;637;p37"/>
          <p:cNvCxnSpPr>
            <a:stCxn id="635" idx="3"/>
            <a:endCxn id="638" idx="1"/>
          </p:cNvCxnSpPr>
          <p:nvPr/>
        </p:nvCxnSpPr>
        <p:spPr>
          <a:xfrm flipH="1" rot="10800000">
            <a:off x="3754637" y="3954176"/>
            <a:ext cx="1113300" cy="37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37"/>
          <p:cNvCxnSpPr>
            <a:endCxn id="638" idx="1"/>
          </p:cNvCxnSpPr>
          <p:nvPr/>
        </p:nvCxnSpPr>
        <p:spPr>
          <a:xfrm>
            <a:off x="3785725" y="3527375"/>
            <a:ext cx="1082100" cy="42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37"/>
          <p:cNvSpPr/>
          <p:nvPr/>
        </p:nvSpPr>
        <p:spPr>
          <a:xfrm>
            <a:off x="4867825" y="2802325"/>
            <a:ext cx="818700" cy="3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 Prompt</a:t>
            </a:r>
            <a:endParaRPr sz="1000"/>
          </a:p>
        </p:txBody>
      </p:sp>
      <p:sp>
        <p:nvSpPr>
          <p:cNvPr id="641" name="Google Shape;641;p37"/>
          <p:cNvSpPr/>
          <p:nvPr/>
        </p:nvSpPr>
        <p:spPr>
          <a:xfrm>
            <a:off x="4867825" y="3284850"/>
            <a:ext cx="818700" cy="373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Retrieved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Receipts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37"/>
          <p:cNvSpPr/>
          <p:nvPr/>
        </p:nvSpPr>
        <p:spPr>
          <a:xfrm>
            <a:off x="4867825" y="3767375"/>
            <a:ext cx="818700" cy="3738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endParaRPr b="1"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endParaRPr b="1"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2" name="Google Shape;642;p37"/>
          <p:cNvGrpSpPr/>
          <p:nvPr/>
        </p:nvGrpSpPr>
        <p:grpSpPr>
          <a:xfrm>
            <a:off x="7525270" y="4033807"/>
            <a:ext cx="1352672" cy="572696"/>
            <a:chOff x="2469475" y="688589"/>
            <a:chExt cx="1625027" cy="713107"/>
          </a:xfrm>
        </p:grpSpPr>
        <p:pic>
          <p:nvPicPr>
            <p:cNvPr id="643" name="Google Shape;643;p37"/>
            <p:cNvPicPr preferRelativeResize="0"/>
            <p:nvPr/>
          </p:nvPicPr>
          <p:blipFill rotWithShape="1">
            <a:blip r:embed="rId6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37"/>
            <p:cNvPicPr preferRelativeResize="0"/>
            <p:nvPr/>
          </p:nvPicPr>
          <p:blipFill rotWithShape="1">
            <a:blip r:embed="rId7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37"/>
          <p:cNvSpPr txBox="1"/>
          <p:nvPr/>
        </p:nvSpPr>
        <p:spPr>
          <a:xfrm rot="1084566">
            <a:off x="6229905" y="3476934"/>
            <a:ext cx="817971" cy="469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6" name="Google Shape;646;p37"/>
          <p:cNvCxnSpPr/>
          <p:nvPr/>
        </p:nvCxnSpPr>
        <p:spPr>
          <a:xfrm flipH="1" rot="10800000">
            <a:off x="3501675" y="2860400"/>
            <a:ext cx="293100" cy="14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7" name="Google Shape;64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1137" y="2015201"/>
            <a:ext cx="5727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37"/>
          <p:cNvGrpSpPr/>
          <p:nvPr/>
        </p:nvGrpSpPr>
        <p:grpSpPr>
          <a:xfrm>
            <a:off x="3358570" y="2581159"/>
            <a:ext cx="1117163" cy="276683"/>
            <a:chOff x="7572077" y="1590625"/>
            <a:chExt cx="1383998" cy="356550"/>
          </a:xfrm>
        </p:grpSpPr>
        <p:pic>
          <p:nvPicPr>
            <p:cNvPr id="633" name="Google Shape;633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" name="Google Shape;650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39925" y="233108"/>
            <a:ext cx="4384998" cy="210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37"/>
          <p:cNvCxnSpPr>
            <a:endCxn id="641" idx="1"/>
          </p:cNvCxnSpPr>
          <p:nvPr/>
        </p:nvCxnSpPr>
        <p:spPr>
          <a:xfrm>
            <a:off x="4303825" y="2934450"/>
            <a:ext cx="564000" cy="5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37"/>
          <p:cNvCxnSpPr>
            <a:stCxn id="629" idx="3"/>
          </p:cNvCxnSpPr>
          <p:nvPr/>
        </p:nvCxnSpPr>
        <p:spPr>
          <a:xfrm>
            <a:off x="5752525" y="3459325"/>
            <a:ext cx="1759800" cy="54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3" name="Google Shape;653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613" y="3009500"/>
            <a:ext cx="2991661" cy="16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6875" y="683425"/>
            <a:ext cx="3094124" cy="18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7"/>
          <p:cNvSpPr/>
          <p:nvPr/>
        </p:nvSpPr>
        <p:spPr>
          <a:xfrm>
            <a:off x="4535675" y="1205539"/>
            <a:ext cx="4289400" cy="611700"/>
          </a:xfrm>
          <a:prstGeom prst="flowChartAlternate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6" name="Google Shape;656;p37"/>
          <p:cNvSpPr/>
          <p:nvPr/>
        </p:nvSpPr>
        <p:spPr>
          <a:xfrm>
            <a:off x="426900" y="1960173"/>
            <a:ext cx="1796400" cy="113400"/>
          </a:xfrm>
          <a:prstGeom prst="flowChartAlternate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7" name="Google Shape;657;p37"/>
          <p:cNvSpPr/>
          <p:nvPr/>
        </p:nvSpPr>
        <p:spPr>
          <a:xfrm>
            <a:off x="437250" y="2264975"/>
            <a:ext cx="1510200" cy="221700"/>
          </a:xfrm>
          <a:prstGeom prst="flowChartAlternate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8" name="Google Shape;658;p37"/>
          <p:cNvSpPr/>
          <p:nvPr/>
        </p:nvSpPr>
        <p:spPr>
          <a:xfrm>
            <a:off x="272150" y="4166241"/>
            <a:ext cx="1951200" cy="221700"/>
          </a:xfrm>
          <a:prstGeom prst="flowChartAlternate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59" name="Google Shape;659;p37"/>
          <p:cNvPicPr preferRelativeResize="0"/>
          <p:nvPr/>
        </p:nvPicPr>
        <p:blipFill rotWithShape="1">
          <a:blip r:embed="rId14">
            <a:alphaModFix/>
          </a:blip>
          <a:srcRect b="19124" l="0" r="17844" t="72657"/>
          <a:stretch/>
        </p:blipFill>
        <p:spPr>
          <a:xfrm>
            <a:off x="5852825" y="2309875"/>
            <a:ext cx="3204051" cy="3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7"/>
          <p:cNvSpPr/>
          <p:nvPr/>
        </p:nvSpPr>
        <p:spPr>
          <a:xfrm>
            <a:off x="5845364" y="2486036"/>
            <a:ext cx="1796400" cy="113400"/>
          </a:xfrm>
          <a:prstGeom prst="flowChartAlternate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Motivation Recap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537075" y="969650"/>
            <a:ext cx="5973000" cy="400200"/>
          </a:xfrm>
          <a:prstGeom prst="rect">
            <a:avLst/>
          </a:prstGeom>
        </p:spPr>
        <p:txBody>
          <a:bodyPr anchorCtr="0" anchor="t" bIns="36000" lIns="36000" spcFirstLastPara="1" rIns="36000" wrap="square" tIns="3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[AS-IS]</a:t>
            </a:r>
            <a:r>
              <a:rPr b="1" lang="ko"/>
              <a:t> Lack of automation system (human-based)</a:t>
            </a:r>
            <a:endParaRPr b="1"/>
          </a:p>
        </p:txBody>
      </p:sp>
      <p:sp>
        <p:nvSpPr>
          <p:cNvPr id="112" name="Google Shape;112;p20"/>
          <p:cNvSpPr/>
          <p:nvPr/>
        </p:nvSpPr>
        <p:spPr>
          <a:xfrm>
            <a:off x="537075" y="1626575"/>
            <a:ext cx="1147200" cy="5727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Citizen Complaint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2061796" y="1626575"/>
            <a:ext cx="1147200" cy="5727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Officer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Inspection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586518" y="1626575"/>
            <a:ext cx="1147200" cy="5727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Budget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Allocation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5111239" y="1626575"/>
            <a:ext cx="1147200" cy="5727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Maintenance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6" name="Google Shape;116;p20"/>
          <p:cNvCxnSpPr>
            <a:stCxn id="112" idx="3"/>
            <a:endCxn id="113" idx="1"/>
          </p:cNvCxnSpPr>
          <p:nvPr/>
        </p:nvCxnSpPr>
        <p:spPr>
          <a:xfrm>
            <a:off x="1684275" y="1912925"/>
            <a:ext cx="37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20"/>
          <p:cNvCxnSpPr>
            <a:stCxn id="113" idx="3"/>
            <a:endCxn id="114" idx="1"/>
          </p:cNvCxnSpPr>
          <p:nvPr/>
        </p:nvCxnSpPr>
        <p:spPr>
          <a:xfrm>
            <a:off x="3208996" y="1912925"/>
            <a:ext cx="37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20"/>
          <p:cNvCxnSpPr>
            <a:stCxn id="114" idx="3"/>
            <a:endCxn id="115" idx="1"/>
          </p:cNvCxnSpPr>
          <p:nvPr/>
        </p:nvCxnSpPr>
        <p:spPr>
          <a:xfrm>
            <a:off x="4733718" y="1912925"/>
            <a:ext cx="37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0"/>
          <p:cNvSpPr txBox="1"/>
          <p:nvPr/>
        </p:nvSpPr>
        <p:spPr>
          <a:xfrm>
            <a:off x="1328992" y="1514608"/>
            <a:ext cx="110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</a:t>
            </a:r>
            <a:br>
              <a:rPr b="1"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843937" y="1514608"/>
            <a:ext cx="110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</a:t>
            </a:r>
            <a:br>
              <a:rPr b="1"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4373236" y="1514608"/>
            <a:ext cx="110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</a:t>
            </a:r>
            <a:br>
              <a:rPr b="1"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ko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620800" y="4344625"/>
            <a:ext cx="6060600" cy="400200"/>
          </a:xfrm>
          <a:prstGeom prst="rect">
            <a:avLst/>
          </a:prstGeom>
        </p:spPr>
        <p:txBody>
          <a:bodyPr anchorCtr="0" anchor="t" bIns="36000" lIns="36000" spcFirstLastPara="1" rIns="36000" wrap="square" tIns="3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[TOBE]</a:t>
            </a:r>
            <a:r>
              <a:rPr b="1" lang="ko"/>
              <a:t> AI-based automated Road Repairs System </a:t>
            </a:r>
            <a:endParaRPr b="1"/>
          </a:p>
        </p:txBody>
      </p:sp>
      <p:sp>
        <p:nvSpPr>
          <p:cNvPr id="123" name="Google Shape;123;p20"/>
          <p:cNvSpPr/>
          <p:nvPr/>
        </p:nvSpPr>
        <p:spPr>
          <a:xfrm>
            <a:off x="537075" y="3211925"/>
            <a:ext cx="1147200" cy="5727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Our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RepairSys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5111239" y="3211913"/>
            <a:ext cx="1147200" cy="5727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Maintenance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5" name="Google Shape;125;p20"/>
          <p:cNvCxnSpPr>
            <a:stCxn id="123" idx="3"/>
            <a:endCxn id="124" idx="1"/>
          </p:cNvCxnSpPr>
          <p:nvPr/>
        </p:nvCxnSpPr>
        <p:spPr>
          <a:xfrm>
            <a:off x="1684275" y="3498275"/>
            <a:ext cx="3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1583025" y="3576675"/>
            <a:ext cx="35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detection, </a:t>
            </a:r>
            <a:br>
              <a:rPr b="1" lang="ko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ko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 budgeting, Repair planning</a:t>
            </a:r>
            <a:endParaRPr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7" name="Google Shape;127;p20"/>
          <p:cNvCxnSpPr>
            <a:stCxn id="112" idx="2"/>
            <a:endCxn id="123" idx="0"/>
          </p:cNvCxnSpPr>
          <p:nvPr/>
        </p:nvCxnSpPr>
        <p:spPr>
          <a:xfrm>
            <a:off x="1110675" y="2199275"/>
            <a:ext cx="0" cy="1012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0"/>
          <p:cNvSpPr txBox="1"/>
          <p:nvPr/>
        </p:nvSpPr>
        <p:spPr>
          <a:xfrm>
            <a:off x="2851661" y="2375851"/>
            <a:ext cx="11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</a:t>
            </a:r>
            <a:endParaRPr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536" y="3013046"/>
            <a:ext cx="665679" cy="6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 rot="5400000">
            <a:off x="3283350" y="613063"/>
            <a:ext cx="242700" cy="3441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7041382" y="1626575"/>
            <a:ext cx="1846800" cy="572700"/>
          </a:xfrm>
          <a:prstGeom prst="flowChartAlternateProcess">
            <a:avLst/>
          </a:prstGeom>
          <a:solidFill>
            <a:srgbClr val="FF99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Overhead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Times New Roman"/>
                <a:ea typeface="Times New Roman"/>
                <a:cs typeface="Times New Roman"/>
                <a:sym typeface="Times New Roman"/>
              </a:rPr>
              <a:t>(Additional accident)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6407213" y="1791575"/>
            <a:ext cx="485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6407213" y="3376925"/>
            <a:ext cx="485400" cy="24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7041375" y="3067925"/>
            <a:ext cx="1846800" cy="860700"/>
          </a:xfrm>
          <a:prstGeom prst="flowChartAlternateProcess">
            <a:avLst/>
          </a:prstGeom>
          <a:solidFill>
            <a:srgbClr val="6D9EE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Times New Roman"/>
                <a:ea typeface="Times New Roman"/>
                <a:cs typeface="Times New Roman"/>
                <a:sym typeface="Times New Roman"/>
              </a:rPr>
              <a:t>Quick Repair</a:t>
            </a:r>
            <a:br>
              <a:rPr b="1" lang="ko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ko"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Times New Roman"/>
                <a:ea typeface="Times New Roman"/>
                <a:cs typeface="Times New Roman"/>
                <a:sym typeface="Times New Roman"/>
              </a:rPr>
              <a:t>Budget saving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8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 Generate with PHI-3.5 LMM</a:t>
            </a:r>
            <a:endParaRPr/>
          </a:p>
        </p:txBody>
      </p:sp>
      <p:pic>
        <p:nvPicPr>
          <p:cNvPr id="666" name="Google Shape;6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5" y="3159025"/>
            <a:ext cx="1625025" cy="16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2" y="3922425"/>
            <a:ext cx="777361" cy="6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38"/>
          <p:cNvGrpSpPr/>
          <p:nvPr/>
        </p:nvGrpSpPr>
        <p:grpSpPr>
          <a:xfrm>
            <a:off x="1410598" y="3108457"/>
            <a:ext cx="950767" cy="572695"/>
            <a:chOff x="2029925" y="3206850"/>
            <a:chExt cx="1163160" cy="676944"/>
          </a:xfrm>
        </p:grpSpPr>
        <p:sp>
          <p:nvSpPr>
            <p:cNvPr id="669" name="Google Shape;669;p38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0" name="Google Shape;67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2" name="Google Shape;672;p38"/>
          <p:cNvPicPr preferRelativeResize="0"/>
          <p:nvPr/>
        </p:nvPicPr>
        <p:blipFill rotWithShape="1">
          <a:blip r:embed="rId7">
            <a:alphaModFix/>
          </a:blip>
          <a:srcRect b="0" l="10460" r="-10460" t="0"/>
          <a:stretch/>
        </p:blipFill>
        <p:spPr>
          <a:xfrm>
            <a:off x="1020075" y="3324175"/>
            <a:ext cx="676900" cy="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8"/>
          <p:cNvSpPr txBox="1"/>
          <p:nvPr/>
        </p:nvSpPr>
        <p:spPr>
          <a:xfrm>
            <a:off x="403871" y="2814038"/>
            <a:ext cx="1635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 road damage detection on car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4" name="Google Shape;67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6823" y="3416946"/>
            <a:ext cx="777376" cy="777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5" name="Google Shape;675;p38"/>
          <p:cNvGrpSpPr/>
          <p:nvPr/>
        </p:nvGrpSpPr>
        <p:grpSpPr>
          <a:xfrm>
            <a:off x="5448420" y="2703260"/>
            <a:ext cx="1117163" cy="276683"/>
            <a:chOff x="7572077" y="1590625"/>
            <a:chExt cx="1383998" cy="356550"/>
          </a:xfrm>
        </p:grpSpPr>
        <p:pic>
          <p:nvPicPr>
            <p:cNvPr id="676" name="Google Shape;676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8" name="Google Shape;678;p38"/>
          <p:cNvPicPr preferRelativeResize="0"/>
          <p:nvPr/>
        </p:nvPicPr>
        <p:blipFill rotWithShape="1">
          <a:blip r:embed="rId11">
            <a:alphaModFix/>
          </a:blip>
          <a:srcRect b="0" l="13170" r="18021" t="0"/>
          <a:stretch/>
        </p:blipFill>
        <p:spPr>
          <a:xfrm>
            <a:off x="4131074" y="1739881"/>
            <a:ext cx="929961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28311" y="3094969"/>
            <a:ext cx="1043700" cy="40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 rotWithShape="1">
          <a:blip r:embed="rId13">
            <a:alphaModFix/>
          </a:blip>
          <a:srcRect b="27197" l="10097" r="8535" t="25772"/>
          <a:stretch/>
        </p:blipFill>
        <p:spPr>
          <a:xfrm>
            <a:off x="4059277" y="2126902"/>
            <a:ext cx="1117101" cy="23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5634" y="704926"/>
            <a:ext cx="1555800" cy="38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 rotWithShape="1">
          <a:blip r:embed="rId15">
            <a:alphaModFix/>
          </a:blip>
          <a:srcRect b="25323" l="13765" r="14089" t="26376"/>
          <a:stretch/>
        </p:blipFill>
        <p:spPr>
          <a:xfrm>
            <a:off x="7055967" y="1448563"/>
            <a:ext cx="1635997" cy="6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87250" y="419025"/>
            <a:ext cx="1261076" cy="6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17">
            <a:alphaModFix/>
          </a:blip>
          <a:srcRect b="26851" l="0" r="0" t="36581"/>
          <a:stretch/>
        </p:blipFill>
        <p:spPr>
          <a:xfrm>
            <a:off x="1947625" y="2311875"/>
            <a:ext cx="1261070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72376" y="4465413"/>
            <a:ext cx="81181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19">
            <a:alphaModFix/>
          </a:blip>
          <a:srcRect b="24974" l="0" r="0" t="24036"/>
          <a:stretch/>
        </p:blipFill>
        <p:spPr>
          <a:xfrm>
            <a:off x="8072375" y="4194301"/>
            <a:ext cx="950776" cy="24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38"/>
          <p:cNvGrpSpPr/>
          <p:nvPr/>
        </p:nvGrpSpPr>
        <p:grpSpPr>
          <a:xfrm>
            <a:off x="3632095" y="741370"/>
            <a:ext cx="1352672" cy="572696"/>
            <a:chOff x="2469475" y="688589"/>
            <a:chExt cx="1625027" cy="713107"/>
          </a:xfrm>
        </p:grpSpPr>
        <p:pic>
          <p:nvPicPr>
            <p:cNvPr id="688" name="Google Shape;688;p38"/>
            <p:cNvPicPr preferRelativeResize="0"/>
            <p:nvPr/>
          </p:nvPicPr>
          <p:blipFill rotWithShape="1">
            <a:blip r:embed="rId20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38"/>
            <p:cNvPicPr preferRelativeResize="0"/>
            <p:nvPr/>
          </p:nvPicPr>
          <p:blipFill rotWithShape="1">
            <a:blip r:embed="rId21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0" name="Google Shape;690;p38"/>
          <p:cNvPicPr preferRelativeResize="0"/>
          <p:nvPr/>
        </p:nvPicPr>
        <p:blipFill rotWithShape="1">
          <a:blip r:embed="rId22">
            <a:alphaModFix/>
          </a:blip>
          <a:srcRect b="28002" l="18613" r="18987" t="28346"/>
          <a:stretch/>
        </p:blipFill>
        <p:spPr>
          <a:xfrm>
            <a:off x="8097440" y="169065"/>
            <a:ext cx="811825" cy="85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501356" y="4224824"/>
            <a:ext cx="486300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998632" y="3773797"/>
            <a:ext cx="1154978" cy="112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77350" y="1511826"/>
            <a:ext cx="1555800" cy="43564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8"/>
          <p:cNvSpPr txBox="1"/>
          <p:nvPr/>
        </p:nvSpPr>
        <p:spPr>
          <a:xfrm>
            <a:off x="281840" y="1061538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Road Damage Detection YOLOv8 with RDD2022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5" name="Google Shape;695;p38"/>
          <p:cNvCxnSpPr/>
          <p:nvPr/>
        </p:nvCxnSpPr>
        <p:spPr>
          <a:xfrm>
            <a:off x="267035" y="1155082"/>
            <a:ext cx="0" cy="2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38"/>
          <p:cNvCxnSpPr/>
          <p:nvPr/>
        </p:nvCxnSpPr>
        <p:spPr>
          <a:xfrm>
            <a:off x="1607075" y="1864225"/>
            <a:ext cx="716400" cy="3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7" name="Google Shape;697;p38"/>
          <p:cNvSpPr txBox="1"/>
          <p:nvPr/>
        </p:nvSpPr>
        <p:spPr>
          <a:xfrm>
            <a:off x="654732" y="2201379"/>
            <a:ext cx="1352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Porting YOLOv8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XILINX FPGA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8" name="Google Shape;698;p38"/>
          <p:cNvCxnSpPr>
            <a:endCxn id="670" idx="0"/>
          </p:cNvCxnSpPr>
          <p:nvPr/>
        </p:nvCxnSpPr>
        <p:spPr>
          <a:xfrm flipH="1">
            <a:off x="2091765" y="2641883"/>
            <a:ext cx="323700" cy="52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38"/>
          <p:cNvCxnSpPr/>
          <p:nvPr/>
        </p:nvCxnSpPr>
        <p:spPr>
          <a:xfrm>
            <a:off x="2329040" y="3541035"/>
            <a:ext cx="1659900" cy="71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38"/>
          <p:cNvCxnSpPr/>
          <p:nvPr/>
        </p:nvCxnSpPr>
        <p:spPr>
          <a:xfrm flipH="1">
            <a:off x="7808225" y="1061100"/>
            <a:ext cx="1800" cy="49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1" name="Google Shape;701;p38"/>
          <p:cNvCxnSpPr/>
          <p:nvPr/>
        </p:nvCxnSpPr>
        <p:spPr>
          <a:xfrm flipH="1">
            <a:off x="7228275" y="1931675"/>
            <a:ext cx="526200" cy="140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672175" y="212517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3" name="Google Shape;703;p38"/>
          <p:cNvCxnSpPr>
            <a:stCxn id="692" idx="3"/>
            <a:endCxn id="674" idx="1"/>
          </p:cNvCxnSpPr>
          <p:nvPr/>
        </p:nvCxnSpPr>
        <p:spPr>
          <a:xfrm flipH="1" rot="10800000">
            <a:off x="5153610" y="3805478"/>
            <a:ext cx="1533300" cy="53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4" name="Google Shape;704;p3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633863" y="37849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228225" y="231314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6" name="Google Shape;706;p38"/>
          <p:cNvCxnSpPr/>
          <p:nvPr/>
        </p:nvCxnSpPr>
        <p:spPr>
          <a:xfrm>
            <a:off x="7324750" y="4079825"/>
            <a:ext cx="230700" cy="17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07" name="Google Shape;707;p38"/>
          <p:cNvSpPr txBox="1"/>
          <p:nvPr/>
        </p:nvSpPr>
        <p:spPr>
          <a:xfrm rot="1446885">
            <a:off x="2287503" y="3768620"/>
            <a:ext cx="1352537" cy="469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Communicate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Socket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38"/>
          <p:cNvSpPr txBox="1"/>
          <p:nvPr/>
        </p:nvSpPr>
        <p:spPr>
          <a:xfrm>
            <a:off x="4176507" y="3446269"/>
            <a:ext cx="135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REST API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9" name="Google Shape;709;p38"/>
          <p:cNvCxnSpPr/>
          <p:nvPr/>
        </p:nvCxnSpPr>
        <p:spPr>
          <a:xfrm>
            <a:off x="4067249" y="3520456"/>
            <a:ext cx="288000" cy="31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10" name="Google Shape;710;p38"/>
          <p:cNvCxnSpPr/>
          <p:nvPr/>
        </p:nvCxnSpPr>
        <p:spPr>
          <a:xfrm flipH="1">
            <a:off x="4120025" y="2826450"/>
            <a:ext cx="1328400" cy="14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11" name="Google Shape;711;p38"/>
          <p:cNvPicPr preferRelativeResize="0"/>
          <p:nvPr/>
        </p:nvPicPr>
        <p:blipFill rotWithShape="1">
          <a:blip r:embed="rId28">
            <a:alphaModFix/>
          </a:blip>
          <a:srcRect b="53518" l="23724" r="22037" t="20146"/>
          <a:stretch/>
        </p:blipFill>
        <p:spPr>
          <a:xfrm>
            <a:off x="4386679" y="2787843"/>
            <a:ext cx="811825" cy="22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2" name="Google Shape;712;p38"/>
          <p:cNvCxnSpPr/>
          <p:nvPr/>
        </p:nvCxnSpPr>
        <p:spPr>
          <a:xfrm flipH="1" rot="10800000">
            <a:off x="4033450" y="2359669"/>
            <a:ext cx="567600" cy="73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3" name="Google Shape;713;p38"/>
          <p:cNvCxnSpPr/>
          <p:nvPr/>
        </p:nvCxnSpPr>
        <p:spPr>
          <a:xfrm flipH="1">
            <a:off x="3819025" y="1330850"/>
            <a:ext cx="25200" cy="174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38"/>
          <p:cNvCxnSpPr>
            <a:stCxn id="678" idx="0"/>
            <a:endCxn id="688" idx="2"/>
          </p:cNvCxnSpPr>
          <p:nvPr/>
        </p:nvCxnSpPr>
        <p:spPr>
          <a:xfrm rot="10800000">
            <a:off x="4308355" y="1314181"/>
            <a:ext cx="287700" cy="42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38"/>
          <p:cNvSpPr txBox="1"/>
          <p:nvPr/>
        </p:nvSpPr>
        <p:spPr>
          <a:xfrm rot="-990343">
            <a:off x="5354341" y="4183013"/>
            <a:ext cx="1352640" cy="4696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Record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Event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38"/>
          <p:cNvSpPr txBox="1"/>
          <p:nvPr/>
        </p:nvSpPr>
        <p:spPr>
          <a:xfrm rot="1525">
            <a:off x="7768659" y="2384071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Query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 rot="576">
            <a:off x="4564675" y="2941296"/>
            <a:ext cx="178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RAG with Dummy Receipt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38"/>
          <p:cNvSpPr txBox="1"/>
          <p:nvPr/>
        </p:nvSpPr>
        <p:spPr>
          <a:xfrm rot="1525">
            <a:off x="7828158" y="1053968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to Gov.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Web-app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38"/>
          <p:cNvSpPr txBox="1"/>
          <p:nvPr/>
        </p:nvSpPr>
        <p:spPr>
          <a:xfrm rot="-5399388">
            <a:off x="2866455" y="1745406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 Receipt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 rot="776">
            <a:off x="4599088" y="1324204"/>
            <a:ext cx="13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 rot="1525">
            <a:off x="4536976" y="1284833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 LMM on Local GPU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 rot="612">
            <a:off x="7459038" y="3934711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Store GS1 Data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38"/>
          <p:cNvSpPr/>
          <p:nvPr/>
        </p:nvSpPr>
        <p:spPr>
          <a:xfrm>
            <a:off x="3415525" y="641625"/>
            <a:ext cx="2471700" cy="2096100"/>
          </a:xfrm>
          <a:prstGeom prst="rect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9"/>
          <p:cNvSpPr/>
          <p:nvPr/>
        </p:nvSpPr>
        <p:spPr>
          <a:xfrm>
            <a:off x="3962400" y="1232625"/>
            <a:ext cx="4293900" cy="3456000"/>
          </a:xfrm>
          <a:prstGeom prst="roundRect">
            <a:avLst>
              <a:gd fmla="val 5116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29" name="Google Shape;729;p39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 Generate with PHI-3.5 LMM</a:t>
            </a:r>
            <a:endParaRPr/>
          </a:p>
        </p:txBody>
      </p:sp>
      <p:sp>
        <p:nvSpPr>
          <p:cNvPr id="730" name="Google Shape;730;p39"/>
          <p:cNvSpPr/>
          <p:nvPr/>
        </p:nvSpPr>
        <p:spPr>
          <a:xfrm>
            <a:off x="474856" y="2024050"/>
            <a:ext cx="1417800" cy="1478100"/>
          </a:xfrm>
          <a:prstGeom prst="roundRect">
            <a:avLst>
              <a:gd fmla="val 6159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31" name="Google Shape;731;p39"/>
          <p:cNvSpPr txBox="1"/>
          <p:nvPr/>
        </p:nvSpPr>
        <p:spPr>
          <a:xfrm rot="727">
            <a:off x="474855" y="1641500"/>
            <a:ext cx="1417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Prompt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p39"/>
          <p:cNvSpPr/>
          <p:nvPr/>
        </p:nvSpPr>
        <p:spPr>
          <a:xfrm>
            <a:off x="573283" y="2106100"/>
            <a:ext cx="1221000" cy="3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 Prompt</a:t>
            </a:r>
            <a:endParaRPr sz="1000"/>
          </a:p>
        </p:txBody>
      </p:sp>
      <p:sp>
        <p:nvSpPr>
          <p:cNvPr id="733" name="Google Shape;733;p39"/>
          <p:cNvSpPr/>
          <p:nvPr/>
        </p:nvSpPr>
        <p:spPr>
          <a:xfrm>
            <a:off x="573283" y="2588625"/>
            <a:ext cx="1221000" cy="373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Retrieved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Receipts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39"/>
          <p:cNvSpPr/>
          <p:nvPr/>
        </p:nvSpPr>
        <p:spPr>
          <a:xfrm>
            <a:off x="573283" y="3071150"/>
            <a:ext cx="1221000" cy="3738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endParaRPr b="1"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endParaRPr b="1"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35" name="Google Shape;735;p39"/>
          <p:cNvGrpSpPr/>
          <p:nvPr/>
        </p:nvGrpSpPr>
        <p:grpSpPr>
          <a:xfrm>
            <a:off x="4078838" y="2126296"/>
            <a:ext cx="4076351" cy="2338597"/>
            <a:chOff x="3469425" y="1823525"/>
            <a:chExt cx="4717999" cy="2706709"/>
          </a:xfrm>
        </p:grpSpPr>
        <p:pic>
          <p:nvPicPr>
            <p:cNvPr descr="Inference, KV Cache&gt; [vLLM] Efficient Memory Management for Large Language  Model Serving with PagedAttention (2023.09)" id="736" name="Google Shape;73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69425" y="1823525"/>
              <a:ext cx="4717999" cy="2644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39"/>
            <p:cNvSpPr/>
            <p:nvPr/>
          </p:nvSpPr>
          <p:spPr>
            <a:xfrm>
              <a:off x="5122575" y="2238325"/>
              <a:ext cx="835500" cy="100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5410671" y="2588634"/>
              <a:ext cx="2726400" cy="194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39"/>
          <p:cNvGrpSpPr/>
          <p:nvPr/>
        </p:nvGrpSpPr>
        <p:grpSpPr>
          <a:xfrm>
            <a:off x="6314445" y="3710380"/>
            <a:ext cx="1782004" cy="754467"/>
            <a:chOff x="2469475" y="688589"/>
            <a:chExt cx="1625027" cy="713107"/>
          </a:xfrm>
        </p:grpSpPr>
        <p:pic>
          <p:nvPicPr>
            <p:cNvPr id="740" name="Google Shape;740;p39"/>
            <p:cNvPicPr preferRelativeResize="0"/>
            <p:nvPr/>
          </p:nvPicPr>
          <p:blipFill rotWithShape="1">
            <a:blip r:embed="rId4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39"/>
            <p:cNvPicPr preferRelativeResize="0"/>
            <p:nvPr/>
          </p:nvPicPr>
          <p:blipFill rotWithShape="1">
            <a:blip r:embed="rId5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2" name="Google Shape;742;p39"/>
          <p:cNvPicPr preferRelativeResize="0"/>
          <p:nvPr/>
        </p:nvPicPr>
        <p:blipFill rotWithShape="1">
          <a:blip r:embed="rId6">
            <a:alphaModFix/>
          </a:blip>
          <a:srcRect b="0" l="13170" r="18021" t="0"/>
          <a:stretch/>
        </p:blipFill>
        <p:spPr>
          <a:xfrm>
            <a:off x="4279094" y="1351625"/>
            <a:ext cx="1811333" cy="7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7">
            <a:alphaModFix/>
          </a:blip>
          <a:srcRect b="27197" l="10097" r="8535" t="25772"/>
          <a:stretch/>
        </p:blipFill>
        <p:spPr>
          <a:xfrm rot="-5400000">
            <a:off x="2772435" y="2762406"/>
            <a:ext cx="1901450" cy="3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8">
            <a:alphaModFix/>
          </a:blip>
          <a:srcRect b="24956" l="0" r="0" t="12543"/>
          <a:stretch/>
        </p:blipFill>
        <p:spPr>
          <a:xfrm>
            <a:off x="6511872" y="2908725"/>
            <a:ext cx="1417850" cy="817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39"/>
          <p:cNvCxnSpPr/>
          <p:nvPr/>
        </p:nvCxnSpPr>
        <p:spPr>
          <a:xfrm flipH="1" rot="10800000">
            <a:off x="2031088" y="2758000"/>
            <a:ext cx="1355400" cy="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46" name="Google Shape;746;p39"/>
          <p:cNvPicPr preferRelativeResize="0"/>
          <p:nvPr/>
        </p:nvPicPr>
        <p:blipFill rotWithShape="1">
          <a:blip r:embed="rId9">
            <a:alphaModFix/>
          </a:blip>
          <a:srcRect b="0" l="0" r="53561" t="78126"/>
          <a:stretch/>
        </p:blipFill>
        <p:spPr>
          <a:xfrm>
            <a:off x="334773" y="3615350"/>
            <a:ext cx="3134601" cy="7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08925" y="1024088"/>
            <a:ext cx="5402700" cy="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9"/>
          <p:cNvSpPr txBox="1"/>
          <p:nvPr/>
        </p:nvSpPr>
        <p:spPr>
          <a:xfrm rot="1455">
            <a:off x="5553675" y="2745100"/>
            <a:ext cx="1417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Serving Phi3.5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 RTX A6000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39"/>
          <p:cNvSpPr txBox="1"/>
          <p:nvPr/>
        </p:nvSpPr>
        <p:spPr>
          <a:xfrm rot="1121">
            <a:off x="6314450" y="1415500"/>
            <a:ext cx="1840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vLLM serve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Paged Attention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(KV Cache)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39"/>
          <p:cNvSpPr txBox="1"/>
          <p:nvPr/>
        </p:nvSpPr>
        <p:spPr>
          <a:xfrm rot="1304">
            <a:off x="1917850" y="2316764"/>
            <a:ext cx="1581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Deploy OpenAI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Compatible Server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0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 Generate with PHI-3.5 LMM</a:t>
            </a:r>
            <a:endParaRPr/>
          </a:p>
        </p:txBody>
      </p:sp>
      <p:cxnSp>
        <p:nvCxnSpPr>
          <p:cNvPr id="756" name="Google Shape;756;p40"/>
          <p:cNvCxnSpPr/>
          <p:nvPr/>
        </p:nvCxnSpPr>
        <p:spPr>
          <a:xfrm>
            <a:off x="2807962" y="3320425"/>
            <a:ext cx="74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7" name="Google Shape;7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80" y="712925"/>
            <a:ext cx="8270725" cy="40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0"/>
          <p:cNvSpPr/>
          <p:nvPr/>
        </p:nvSpPr>
        <p:spPr>
          <a:xfrm>
            <a:off x="477000" y="2949550"/>
            <a:ext cx="8196600" cy="1343400"/>
          </a:xfrm>
          <a:prstGeom prst="flowChartAlternateProcess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59" name="Google Shape;759;p40"/>
          <p:cNvSpPr/>
          <p:nvPr/>
        </p:nvSpPr>
        <p:spPr>
          <a:xfrm>
            <a:off x="6695023" y="4443937"/>
            <a:ext cx="955500" cy="122100"/>
          </a:xfrm>
          <a:prstGeom prst="flowChartAlternateProcess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0" name="Google Shape;760;p40"/>
          <p:cNvSpPr/>
          <p:nvPr/>
        </p:nvSpPr>
        <p:spPr>
          <a:xfrm>
            <a:off x="1778076" y="4443936"/>
            <a:ext cx="1415100" cy="122100"/>
          </a:xfrm>
          <a:prstGeom prst="flowChartAlternateProcess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1" name="Google Shape;761;p40"/>
          <p:cNvSpPr/>
          <p:nvPr/>
        </p:nvSpPr>
        <p:spPr>
          <a:xfrm>
            <a:off x="3150966" y="4531102"/>
            <a:ext cx="1532700" cy="122100"/>
          </a:xfrm>
          <a:prstGeom prst="flowChartAlternateProcess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2" name="Google Shape;762;p40"/>
          <p:cNvSpPr/>
          <p:nvPr/>
        </p:nvSpPr>
        <p:spPr>
          <a:xfrm>
            <a:off x="477050" y="824450"/>
            <a:ext cx="8196600" cy="626400"/>
          </a:xfrm>
          <a:prstGeom prst="flowChartAlternateProcess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3" name="Google Shape;763;p40"/>
          <p:cNvSpPr/>
          <p:nvPr/>
        </p:nvSpPr>
        <p:spPr>
          <a:xfrm>
            <a:off x="477000" y="1517950"/>
            <a:ext cx="8196600" cy="1020300"/>
          </a:xfrm>
          <a:prstGeom prst="flowChartAlternateProcess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4" name="Google Shape;764;p40"/>
          <p:cNvSpPr/>
          <p:nvPr/>
        </p:nvSpPr>
        <p:spPr>
          <a:xfrm flipH="1" rot="10800000">
            <a:off x="3787656" y="2757475"/>
            <a:ext cx="4477500" cy="146400"/>
          </a:xfrm>
          <a:prstGeom prst="flowChartAlternateProcess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5" name="Google Shape;765;p40"/>
          <p:cNvSpPr txBox="1"/>
          <p:nvPr/>
        </p:nvSpPr>
        <p:spPr>
          <a:xfrm>
            <a:off x="3556065" y="913768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System Prompt</a:t>
            </a:r>
            <a:endParaRPr b="1" sz="1600">
              <a:solidFill>
                <a:srgbClr val="0000F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p40"/>
          <p:cNvSpPr txBox="1"/>
          <p:nvPr/>
        </p:nvSpPr>
        <p:spPr>
          <a:xfrm>
            <a:off x="3537796" y="1726520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Retrieved </a:t>
            </a:r>
            <a:endParaRPr b="1" sz="1500">
              <a:solidFill>
                <a:srgbClr val="0000F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Receipts</a:t>
            </a:r>
            <a:endParaRPr b="1" sz="1500">
              <a:solidFill>
                <a:srgbClr val="0000F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40"/>
          <p:cNvSpPr txBox="1"/>
          <p:nvPr/>
        </p:nvSpPr>
        <p:spPr>
          <a:xfrm>
            <a:off x="2484071" y="2447270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Input Json</a:t>
            </a:r>
            <a:endParaRPr b="1" sz="1500">
              <a:solidFill>
                <a:srgbClr val="0000F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8" name="Google Shape;768;p40"/>
          <p:cNvSpPr txBox="1"/>
          <p:nvPr/>
        </p:nvSpPr>
        <p:spPr>
          <a:xfrm>
            <a:off x="3528446" y="3336795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Input Image</a:t>
            </a:r>
            <a:endParaRPr b="1" sz="1500">
              <a:solidFill>
                <a:srgbClr val="0000F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9" name="Google Shape;769;p40"/>
          <p:cNvSpPr txBox="1"/>
          <p:nvPr/>
        </p:nvSpPr>
        <p:spPr>
          <a:xfrm>
            <a:off x="1194508" y="4198385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F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Prefill Phase</a:t>
            </a:r>
            <a:endParaRPr b="1" sz="1200">
              <a:solidFill>
                <a:srgbClr val="0000F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p40"/>
          <p:cNvSpPr txBox="1"/>
          <p:nvPr/>
        </p:nvSpPr>
        <p:spPr>
          <a:xfrm>
            <a:off x="2785350" y="4282941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F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Decoding Phase</a:t>
            </a:r>
            <a:endParaRPr b="1" sz="1200">
              <a:solidFill>
                <a:srgbClr val="0000F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1" name="Google Shape;771;p40"/>
          <p:cNvSpPr txBox="1"/>
          <p:nvPr/>
        </p:nvSpPr>
        <p:spPr>
          <a:xfrm>
            <a:off x="5994428" y="4205795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F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KV Cache</a:t>
            </a:r>
            <a:endParaRPr b="1" sz="1200">
              <a:solidFill>
                <a:srgbClr val="0000F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1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 Recording Events with GS1 EPCISv2</a:t>
            </a:r>
            <a:endParaRPr/>
          </a:p>
        </p:txBody>
      </p:sp>
      <p:pic>
        <p:nvPicPr>
          <p:cNvPr id="777" name="Google Shape;7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5" y="3159025"/>
            <a:ext cx="1625025" cy="16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2" y="3922425"/>
            <a:ext cx="777361" cy="6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9" name="Google Shape;779;p41"/>
          <p:cNvGrpSpPr/>
          <p:nvPr/>
        </p:nvGrpSpPr>
        <p:grpSpPr>
          <a:xfrm>
            <a:off x="1410598" y="3108457"/>
            <a:ext cx="950767" cy="572695"/>
            <a:chOff x="2029925" y="3206850"/>
            <a:chExt cx="1163160" cy="676944"/>
          </a:xfrm>
        </p:grpSpPr>
        <p:sp>
          <p:nvSpPr>
            <p:cNvPr id="780" name="Google Shape;780;p41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1" name="Google Shape;78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3" name="Google Shape;783;p41"/>
          <p:cNvPicPr preferRelativeResize="0"/>
          <p:nvPr/>
        </p:nvPicPr>
        <p:blipFill rotWithShape="1">
          <a:blip r:embed="rId7">
            <a:alphaModFix/>
          </a:blip>
          <a:srcRect b="0" l="10460" r="-10460" t="0"/>
          <a:stretch/>
        </p:blipFill>
        <p:spPr>
          <a:xfrm>
            <a:off x="1020075" y="3324175"/>
            <a:ext cx="676900" cy="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41"/>
          <p:cNvSpPr txBox="1"/>
          <p:nvPr/>
        </p:nvSpPr>
        <p:spPr>
          <a:xfrm>
            <a:off x="403871" y="2814038"/>
            <a:ext cx="1635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 road damage detection on car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5" name="Google Shape;78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6823" y="3416946"/>
            <a:ext cx="777376" cy="777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41"/>
          <p:cNvGrpSpPr/>
          <p:nvPr/>
        </p:nvGrpSpPr>
        <p:grpSpPr>
          <a:xfrm>
            <a:off x="5448420" y="2703260"/>
            <a:ext cx="1117163" cy="276683"/>
            <a:chOff x="7572077" y="1590625"/>
            <a:chExt cx="1383998" cy="356550"/>
          </a:xfrm>
        </p:grpSpPr>
        <p:pic>
          <p:nvPicPr>
            <p:cNvPr id="787" name="Google Shape;787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9" name="Google Shape;789;p41"/>
          <p:cNvPicPr preferRelativeResize="0"/>
          <p:nvPr/>
        </p:nvPicPr>
        <p:blipFill rotWithShape="1">
          <a:blip r:embed="rId11">
            <a:alphaModFix/>
          </a:blip>
          <a:srcRect b="0" l="13170" r="18021" t="0"/>
          <a:stretch/>
        </p:blipFill>
        <p:spPr>
          <a:xfrm>
            <a:off x="4131074" y="1739881"/>
            <a:ext cx="929961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28311" y="3094969"/>
            <a:ext cx="1043700" cy="40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1"/>
          <p:cNvPicPr preferRelativeResize="0"/>
          <p:nvPr/>
        </p:nvPicPr>
        <p:blipFill rotWithShape="1">
          <a:blip r:embed="rId13">
            <a:alphaModFix/>
          </a:blip>
          <a:srcRect b="27197" l="10097" r="8535" t="25772"/>
          <a:stretch/>
        </p:blipFill>
        <p:spPr>
          <a:xfrm>
            <a:off x="4059277" y="2126902"/>
            <a:ext cx="1117101" cy="23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5634" y="704926"/>
            <a:ext cx="1555800" cy="38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1"/>
          <p:cNvPicPr preferRelativeResize="0"/>
          <p:nvPr/>
        </p:nvPicPr>
        <p:blipFill rotWithShape="1">
          <a:blip r:embed="rId15">
            <a:alphaModFix/>
          </a:blip>
          <a:srcRect b="25323" l="13765" r="14089" t="26376"/>
          <a:stretch/>
        </p:blipFill>
        <p:spPr>
          <a:xfrm>
            <a:off x="7055967" y="1448563"/>
            <a:ext cx="1635997" cy="6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87250" y="419025"/>
            <a:ext cx="1261076" cy="6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1"/>
          <p:cNvPicPr preferRelativeResize="0"/>
          <p:nvPr/>
        </p:nvPicPr>
        <p:blipFill rotWithShape="1">
          <a:blip r:embed="rId17">
            <a:alphaModFix/>
          </a:blip>
          <a:srcRect b="26851" l="0" r="0" t="36581"/>
          <a:stretch/>
        </p:blipFill>
        <p:spPr>
          <a:xfrm>
            <a:off x="1947625" y="2311875"/>
            <a:ext cx="1261070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72376" y="4465413"/>
            <a:ext cx="81181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1"/>
          <p:cNvPicPr preferRelativeResize="0"/>
          <p:nvPr/>
        </p:nvPicPr>
        <p:blipFill rotWithShape="1">
          <a:blip r:embed="rId19">
            <a:alphaModFix/>
          </a:blip>
          <a:srcRect b="24974" l="0" r="0" t="24036"/>
          <a:stretch/>
        </p:blipFill>
        <p:spPr>
          <a:xfrm>
            <a:off x="8072375" y="4194301"/>
            <a:ext cx="950776" cy="24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41"/>
          <p:cNvGrpSpPr/>
          <p:nvPr/>
        </p:nvGrpSpPr>
        <p:grpSpPr>
          <a:xfrm>
            <a:off x="3632095" y="741370"/>
            <a:ext cx="1352672" cy="572696"/>
            <a:chOff x="2469475" y="688589"/>
            <a:chExt cx="1625027" cy="713107"/>
          </a:xfrm>
        </p:grpSpPr>
        <p:pic>
          <p:nvPicPr>
            <p:cNvPr id="799" name="Google Shape;799;p41"/>
            <p:cNvPicPr preferRelativeResize="0"/>
            <p:nvPr/>
          </p:nvPicPr>
          <p:blipFill rotWithShape="1">
            <a:blip r:embed="rId20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41"/>
            <p:cNvPicPr preferRelativeResize="0"/>
            <p:nvPr/>
          </p:nvPicPr>
          <p:blipFill rotWithShape="1">
            <a:blip r:embed="rId21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1" name="Google Shape;801;p41"/>
          <p:cNvPicPr preferRelativeResize="0"/>
          <p:nvPr/>
        </p:nvPicPr>
        <p:blipFill rotWithShape="1">
          <a:blip r:embed="rId22">
            <a:alphaModFix/>
          </a:blip>
          <a:srcRect b="28002" l="18613" r="18987" t="28346"/>
          <a:stretch/>
        </p:blipFill>
        <p:spPr>
          <a:xfrm>
            <a:off x="8097440" y="169065"/>
            <a:ext cx="811825" cy="85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501356" y="4224824"/>
            <a:ext cx="486300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998632" y="3773797"/>
            <a:ext cx="1154978" cy="112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77350" y="1511826"/>
            <a:ext cx="1555800" cy="43564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41"/>
          <p:cNvSpPr txBox="1"/>
          <p:nvPr/>
        </p:nvSpPr>
        <p:spPr>
          <a:xfrm>
            <a:off x="281840" y="1061538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Road Damage Detection YOLOv8 with RDD2022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06" name="Google Shape;806;p41"/>
          <p:cNvCxnSpPr/>
          <p:nvPr/>
        </p:nvCxnSpPr>
        <p:spPr>
          <a:xfrm>
            <a:off x="267035" y="1155082"/>
            <a:ext cx="0" cy="2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7" name="Google Shape;807;p41"/>
          <p:cNvCxnSpPr/>
          <p:nvPr/>
        </p:nvCxnSpPr>
        <p:spPr>
          <a:xfrm>
            <a:off x="1607075" y="1864225"/>
            <a:ext cx="716400" cy="3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8" name="Google Shape;808;p41"/>
          <p:cNvSpPr txBox="1"/>
          <p:nvPr/>
        </p:nvSpPr>
        <p:spPr>
          <a:xfrm>
            <a:off x="654732" y="2201379"/>
            <a:ext cx="1352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Porting YOLOv8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XILINX FPGA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09" name="Google Shape;809;p41"/>
          <p:cNvCxnSpPr>
            <a:endCxn id="781" idx="0"/>
          </p:cNvCxnSpPr>
          <p:nvPr/>
        </p:nvCxnSpPr>
        <p:spPr>
          <a:xfrm flipH="1">
            <a:off x="2091765" y="2641883"/>
            <a:ext cx="323700" cy="52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0" name="Google Shape;810;p41"/>
          <p:cNvCxnSpPr/>
          <p:nvPr/>
        </p:nvCxnSpPr>
        <p:spPr>
          <a:xfrm>
            <a:off x="2329040" y="3541035"/>
            <a:ext cx="1659900" cy="71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41"/>
          <p:cNvCxnSpPr/>
          <p:nvPr/>
        </p:nvCxnSpPr>
        <p:spPr>
          <a:xfrm flipH="1">
            <a:off x="7808225" y="1061100"/>
            <a:ext cx="1800" cy="49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2" name="Google Shape;812;p41"/>
          <p:cNvCxnSpPr/>
          <p:nvPr/>
        </p:nvCxnSpPr>
        <p:spPr>
          <a:xfrm flipH="1">
            <a:off x="7228275" y="1931675"/>
            <a:ext cx="526200" cy="140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13" name="Google Shape;813;p4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672175" y="212517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4" name="Google Shape;814;p41"/>
          <p:cNvCxnSpPr>
            <a:stCxn id="803" idx="3"/>
            <a:endCxn id="785" idx="1"/>
          </p:cNvCxnSpPr>
          <p:nvPr/>
        </p:nvCxnSpPr>
        <p:spPr>
          <a:xfrm flipH="1" rot="10800000">
            <a:off x="5153610" y="3805478"/>
            <a:ext cx="1533300" cy="53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5" name="Google Shape;815;p4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633863" y="37849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228225" y="231314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7" name="Google Shape;817;p41"/>
          <p:cNvCxnSpPr/>
          <p:nvPr/>
        </p:nvCxnSpPr>
        <p:spPr>
          <a:xfrm>
            <a:off x="7324750" y="4079825"/>
            <a:ext cx="230700" cy="17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18" name="Google Shape;818;p41"/>
          <p:cNvSpPr txBox="1"/>
          <p:nvPr/>
        </p:nvSpPr>
        <p:spPr>
          <a:xfrm rot="1446885">
            <a:off x="2287503" y="3768620"/>
            <a:ext cx="1352537" cy="469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Communicate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Socket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41"/>
          <p:cNvSpPr txBox="1"/>
          <p:nvPr/>
        </p:nvSpPr>
        <p:spPr>
          <a:xfrm>
            <a:off x="4176507" y="3446269"/>
            <a:ext cx="135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REST API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20" name="Google Shape;820;p41"/>
          <p:cNvCxnSpPr/>
          <p:nvPr/>
        </p:nvCxnSpPr>
        <p:spPr>
          <a:xfrm>
            <a:off x="4067249" y="3520456"/>
            <a:ext cx="288000" cy="31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21" name="Google Shape;821;p41"/>
          <p:cNvCxnSpPr/>
          <p:nvPr/>
        </p:nvCxnSpPr>
        <p:spPr>
          <a:xfrm flipH="1">
            <a:off x="4120025" y="2826450"/>
            <a:ext cx="1328400" cy="14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22" name="Google Shape;822;p41"/>
          <p:cNvPicPr preferRelativeResize="0"/>
          <p:nvPr/>
        </p:nvPicPr>
        <p:blipFill rotWithShape="1">
          <a:blip r:embed="rId28">
            <a:alphaModFix/>
          </a:blip>
          <a:srcRect b="53518" l="23724" r="22037" t="20146"/>
          <a:stretch/>
        </p:blipFill>
        <p:spPr>
          <a:xfrm>
            <a:off x="4386679" y="2787843"/>
            <a:ext cx="811825" cy="22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41"/>
          <p:cNvCxnSpPr/>
          <p:nvPr/>
        </p:nvCxnSpPr>
        <p:spPr>
          <a:xfrm flipH="1" rot="10800000">
            <a:off x="4033450" y="2359669"/>
            <a:ext cx="567600" cy="73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41"/>
          <p:cNvCxnSpPr/>
          <p:nvPr/>
        </p:nvCxnSpPr>
        <p:spPr>
          <a:xfrm flipH="1">
            <a:off x="3819025" y="1330850"/>
            <a:ext cx="25200" cy="174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41"/>
          <p:cNvCxnSpPr>
            <a:stCxn id="789" idx="0"/>
            <a:endCxn id="799" idx="2"/>
          </p:cNvCxnSpPr>
          <p:nvPr/>
        </p:nvCxnSpPr>
        <p:spPr>
          <a:xfrm rot="10800000">
            <a:off x="4308355" y="1314181"/>
            <a:ext cx="287700" cy="42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41"/>
          <p:cNvSpPr txBox="1"/>
          <p:nvPr/>
        </p:nvSpPr>
        <p:spPr>
          <a:xfrm rot="-990343">
            <a:off x="5354341" y="4183013"/>
            <a:ext cx="1352640" cy="4696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Record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Event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41"/>
          <p:cNvSpPr txBox="1"/>
          <p:nvPr/>
        </p:nvSpPr>
        <p:spPr>
          <a:xfrm rot="1525">
            <a:off x="7768659" y="2384071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Query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41"/>
          <p:cNvSpPr txBox="1"/>
          <p:nvPr/>
        </p:nvSpPr>
        <p:spPr>
          <a:xfrm rot="576">
            <a:off x="4564675" y="2941296"/>
            <a:ext cx="178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RAG with Dummy Receipt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41"/>
          <p:cNvSpPr txBox="1"/>
          <p:nvPr/>
        </p:nvSpPr>
        <p:spPr>
          <a:xfrm rot="1525">
            <a:off x="7828158" y="1053968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to Gov.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Web-app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41"/>
          <p:cNvSpPr txBox="1"/>
          <p:nvPr/>
        </p:nvSpPr>
        <p:spPr>
          <a:xfrm rot="-5399388">
            <a:off x="2866455" y="1745406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 Receipt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1" name="Google Shape;831;p41"/>
          <p:cNvSpPr txBox="1"/>
          <p:nvPr/>
        </p:nvSpPr>
        <p:spPr>
          <a:xfrm rot="776">
            <a:off x="4599088" y="1324204"/>
            <a:ext cx="13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p41"/>
          <p:cNvSpPr txBox="1"/>
          <p:nvPr/>
        </p:nvSpPr>
        <p:spPr>
          <a:xfrm rot="1525">
            <a:off x="4536976" y="1284833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 LMM on Local GPU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3" name="Google Shape;833;p41"/>
          <p:cNvSpPr txBox="1"/>
          <p:nvPr/>
        </p:nvSpPr>
        <p:spPr>
          <a:xfrm rot="612">
            <a:off x="7459038" y="3934711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Store GS1 Data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41"/>
          <p:cNvSpPr/>
          <p:nvPr/>
        </p:nvSpPr>
        <p:spPr>
          <a:xfrm>
            <a:off x="5529200" y="2305375"/>
            <a:ext cx="3550200" cy="2478600"/>
          </a:xfrm>
          <a:prstGeom prst="rect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2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 Recording Events with GS1 EPCISv2</a:t>
            </a:r>
            <a:endParaRPr/>
          </a:p>
        </p:txBody>
      </p:sp>
      <p:pic>
        <p:nvPicPr>
          <p:cNvPr id="840" name="Google Shape;840;p42"/>
          <p:cNvPicPr preferRelativeResize="0"/>
          <p:nvPr/>
        </p:nvPicPr>
        <p:blipFill rotWithShape="1">
          <a:blip r:embed="rId3">
            <a:alphaModFix/>
          </a:blip>
          <a:srcRect b="25323" l="13765" r="14089" t="26376"/>
          <a:stretch/>
        </p:blipFill>
        <p:spPr>
          <a:xfrm>
            <a:off x="6804867" y="821688"/>
            <a:ext cx="1635997" cy="6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948" y="816659"/>
            <a:ext cx="777376" cy="7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454" y="997987"/>
            <a:ext cx="1043700" cy="40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905" y="3148641"/>
            <a:ext cx="2930251" cy="15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650" y="1529944"/>
            <a:ext cx="2930249" cy="1424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5" name="Google Shape;845;p42"/>
          <p:cNvGrpSpPr/>
          <p:nvPr/>
        </p:nvGrpSpPr>
        <p:grpSpPr>
          <a:xfrm>
            <a:off x="1541597" y="2980221"/>
            <a:ext cx="25576" cy="106376"/>
            <a:chOff x="3902125" y="2960025"/>
            <a:chExt cx="40500" cy="168450"/>
          </a:xfrm>
        </p:grpSpPr>
        <p:sp>
          <p:nvSpPr>
            <p:cNvPr id="846" name="Google Shape;846;p42"/>
            <p:cNvSpPr/>
            <p:nvPr/>
          </p:nvSpPr>
          <p:spPr>
            <a:xfrm>
              <a:off x="3902125" y="2960025"/>
              <a:ext cx="40500" cy="4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902125" y="3024000"/>
              <a:ext cx="40500" cy="4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02125" y="3087975"/>
              <a:ext cx="40500" cy="4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pic>
        <p:nvPicPr>
          <p:cNvPr id="849" name="Google Shape;849;p42"/>
          <p:cNvPicPr preferRelativeResize="0"/>
          <p:nvPr/>
        </p:nvPicPr>
        <p:blipFill rotWithShape="1">
          <a:blip r:embed="rId8">
            <a:alphaModFix/>
          </a:blip>
          <a:srcRect b="0" l="0" r="53277" t="0"/>
          <a:stretch/>
        </p:blipFill>
        <p:spPr>
          <a:xfrm>
            <a:off x="3471975" y="2064397"/>
            <a:ext cx="2225825" cy="262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73000" y="1412314"/>
            <a:ext cx="3155700" cy="200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2"/>
          <p:cNvPicPr preferRelativeResize="0"/>
          <p:nvPr/>
        </p:nvPicPr>
        <p:blipFill rotWithShape="1">
          <a:blip r:embed="rId10">
            <a:alphaModFix/>
          </a:blip>
          <a:srcRect b="67688" l="0" r="0" t="0"/>
          <a:stretch/>
        </p:blipFill>
        <p:spPr>
          <a:xfrm>
            <a:off x="6238238" y="3483840"/>
            <a:ext cx="2524175" cy="1333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2" name="Google Shape;852;p42"/>
          <p:cNvCxnSpPr/>
          <p:nvPr/>
        </p:nvCxnSpPr>
        <p:spPr>
          <a:xfrm flipH="1">
            <a:off x="2347400" y="1225425"/>
            <a:ext cx="1601100" cy="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53" name="Google Shape;853;p42"/>
          <p:cNvCxnSpPr/>
          <p:nvPr/>
        </p:nvCxnSpPr>
        <p:spPr>
          <a:xfrm flipH="1">
            <a:off x="5046550" y="1192075"/>
            <a:ext cx="1601100" cy="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54" name="Google Shape;854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75951" y="1680825"/>
            <a:ext cx="81181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2"/>
          <p:cNvPicPr preferRelativeResize="0"/>
          <p:nvPr/>
        </p:nvPicPr>
        <p:blipFill rotWithShape="1">
          <a:blip r:embed="rId12">
            <a:alphaModFix/>
          </a:blip>
          <a:srcRect b="24974" l="0" r="0" t="24036"/>
          <a:stretch/>
        </p:blipFill>
        <p:spPr>
          <a:xfrm>
            <a:off x="3656250" y="1697738"/>
            <a:ext cx="950776" cy="24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11500" y="1058775"/>
            <a:ext cx="276200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75950" y="1084825"/>
            <a:ext cx="276200" cy="27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8" name="Google Shape;858;p42"/>
          <p:cNvCxnSpPr/>
          <p:nvPr/>
        </p:nvCxnSpPr>
        <p:spPr>
          <a:xfrm>
            <a:off x="3350125" y="1529800"/>
            <a:ext cx="0" cy="32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42"/>
          <p:cNvCxnSpPr/>
          <p:nvPr/>
        </p:nvCxnSpPr>
        <p:spPr>
          <a:xfrm>
            <a:off x="5788525" y="1529800"/>
            <a:ext cx="0" cy="32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60" name="Google Shape;860;p42"/>
          <p:cNvSpPr txBox="1"/>
          <p:nvPr/>
        </p:nvSpPr>
        <p:spPr>
          <a:xfrm rot="1288">
            <a:off x="2353601" y="841339"/>
            <a:ext cx="1601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418F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 /epcis/v2/events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42"/>
          <p:cNvSpPr txBox="1"/>
          <p:nvPr/>
        </p:nvSpPr>
        <p:spPr>
          <a:xfrm rot="1356">
            <a:off x="5131734" y="816685"/>
            <a:ext cx="1521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8761D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 /epcis/v2/events</a:t>
            </a:r>
            <a:endParaRPr b="1" sz="1000">
              <a:solidFill>
                <a:srgbClr val="38761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p42"/>
          <p:cNvSpPr/>
          <p:nvPr/>
        </p:nvSpPr>
        <p:spPr>
          <a:xfrm>
            <a:off x="5987700" y="2088125"/>
            <a:ext cx="2002200" cy="777300"/>
          </a:xfrm>
          <a:prstGeom prst="rect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3" name="Google Shape;863;p42"/>
          <p:cNvSpPr/>
          <p:nvPr/>
        </p:nvSpPr>
        <p:spPr>
          <a:xfrm>
            <a:off x="179650" y="3148650"/>
            <a:ext cx="3117000" cy="860100"/>
          </a:xfrm>
          <a:prstGeom prst="rect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 Recording Events with GS1 EPCISv2</a:t>
            </a:r>
            <a:endParaRPr/>
          </a:p>
        </p:txBody>
      </p:sp>
      <p:pic>
        <p:nvPicPr>
          <p:cNvPr id="869" name="Google Shape;869;p43"/>
          <p:cNvPicPr preferRelativeResize="0"/>
          <p:nvPr/>
        </p:nvPicPr>
        <p:blipFill rotWithShape="1">
          <a:blip r:embed="rId3">
            <a:alphaModFix/>
          </a:blip>
          <a:srcRect b="76179" l="0" r="931" t="0"/>
          <a:stretch/>
        </p:blipFill>
        <p:spPr>
          <a:xfrm>
            <a:off x="1878025" y="712925"/>
            <a:ext cx="5387949" cy="7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3"/>
          <p:cNvSpPr txBox="1"/>
          <p:nvPr/>
        </p:nvSpPr>
        <p:spPr>
          <a:xfrm rot="1710">
            <a:off x="237500" y="1463915"/>
            <a:ext cx="36177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FF9900"/>
                </a:highlight>
                <a:latin typeface="Malgun Gothic"/>
                <a:ea typeface="Malgun Gothic"/>
                <a:cs typeface="Malgun Gothic"/>
                <a:sym typeface="Malgun Gothic"/>
              </a:rPr>
              <a:t>"epcList":</a:t>
            </a:r>
            <a:endParaRPr b="1" sz="800">
              <a:solidFill>
                <a:schemeClr val="dk1"/>
              </a:solidFill>
              <a:highlight>
                <a:srgbClr val="FF99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FF9900"/>
                </a:highlight>
                <a:latin typeface="Malgun Gothic"/>
                <a:ea typeface="Malgun Gothic"/>
                <a:cs typeface="Malgun Gothic"/>
                <a:sym typeface="Malgun Gothic"/>
              </a:rPr>
              <a:t>  ["urn:epc:id:road:0012345"]</a:t>
            </a:r>
            <a:endParaRPr b="1" sz="800">
              <a:solidFill>
                <a:schemeClr val="dk1"/>
              </a:solidFill>
              <a:highlight>
                <a:srgbClr val="FF99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p43"/>
          <p:cNvSpPr txBox="1"/>
          <p:nvPr/>
        </p:nvSpPr>
        <p:spPr>
          <a:xfrm rot="1304">
            <a:off x="202700" y="2245475"/>
            <a:ext cx="31638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FFE599"/>
                </a:highlight>
                <a:latin typeface="Malgun Gothic"/>
                <a:ea typeface="Malgun Gothic"/>
                <a:cs typeface="Malgun Gothic"/>
                <a:sym typeface="Malgun Gothic"/>
              </a:rPr>
              <a:t>"eventTime":</a:t>
            </a:r>
            <a:endParaRPr b="1" sz="800">
              <a:solidFill>
                <a:schemeClr val="dk1"/>
              </a:solidFill>
              <a:highlight>
                <a:srgbClr val="FFE599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FFE599"/>
                </a:highlight>
                <a:latin typeface="Malgun Gothic"/>
                <a:ea typeface="Malgun Gothic"/>
                <a:cs typeface="Malgun Gothic"/>
                <a:sym typeface="Malgun Gothic"/>
              </a:rPr>
              <a:t>  "2024-12-13T13:31:28.587875Z"</a:t>
            </a:r>
            <a:endParaRPr b="1" sz="800">
              <a:solidFill>
                <a:schemeClr val="dk1"/>
              </a:solidFill>
              <a:highlight>
                <a:srgbClr val="FFE599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2" name="Google Shape;872;p43"/>
          <p:cNvSpPr txBox="1"/>
          <p:nvPr/>
        </p:nvSpPr>
        <p:spPr>
          <a:xfrm rot="1232">
            <a:off x="205871" y="3805439"/>
            <a:ext cx="3347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6D9EEB"/>
                </a:highlight>
                <a:latin typeface="Malgun Gothic"/>
                <a:ea typeface="Malgun Gothic"/>
                <a:cs typeface="Malgun Gothic"/>
                <a:sym typeface="Malgun Gothic"/>
              </a:rPr>
              <a:t>"bizStep": </a:t>
            </a:r>
            <a:endParaRPr b="1" sz="800">
              <a:solidFill>
                <a:schemeClr val="dk1"/>
              </a:solidFill>
              <a:highlight>
                <a:srgbClr val="6D9EEB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6D9EEB"/>
                </a:highlight>
                <a:latin typeface="Malgun Gothic"/>
                <a:ea typeface="Malgun Gothic"/>
                <a:cs typeface="Malgun Gothic"/>
                <a:sym typeface="Malgun Gothic"/>
              </a:rPr>
              <a:t>  "repairing",</a:t>
            </a:r>
            <a:endParaRPr b="1" sz="800">
              <a:solidFill>
                <a:schemeClr val="dk1"/>
              </a:solidFill>
              <a:highlight>
                <a:srgbClr val="6D9EEB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6D9EEB"/>
                </a:highlight>
                <a:latin typeface="Malgun Gothic"/>
                <a:ea typeface="Malgun Gothic"/>
                <a:cs typeface="Malgun Gothic"/>
                <a:sym typeface="Malgun Gothic"/>
              </a:rPr>
              <a:t>"disposition": </a:t>
            </a:r>
            <a:endParaRPr b="1" sz="800">
              <a:solidFill>
                <a:schemeClr val="dk1"/>
              </a:solidFill>
              <a:highlight>
                <a:srgbClr val="6D9EEB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6D9EEB"/>
                </a:highlight>
                <a:latin typeface="Malgun Gothic"/>
                <a:ea typeface="Malgun Gothic"/>
                <a:cs typeface="Malgun Gothic"/>
                <a:sym typeface="Malgun Gothic"/>
              </a:rPr>
              <a:t>  "in_progress"</a:t>
            </a:r>
            <a:endParaRPr b="1" sz="800">
              <a:solidFill>
                <a:schemeClr val="dk1"/>
              </a:solidFill>
              <a:highlight>
                <a:srgbClr val="6D9EEB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rgbClr val="6D9EE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3" name="Google Shape;873;p43"/>
          <p:cNvSpPr txBox="1"/>
          <p:nvPr/>
        </p:nvSpPr>
        <p:spPr>
          <a:xfrm rot="1097">
            <a:off x="2660575" y="1447155"/>
            <a:ext cx="37620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"ilmd": {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"Damage Type": "longitudinal crack",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"Repair Cost": 1892.1544000000001,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"Repair Items": [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{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"ItemDescription": "Surface Cleaning and Preparation",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"Quantity": 1,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"UnitPrice": 144.66,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"TotalPrice": 144.66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},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{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"ItemDescription": "Crack Filling Material (Epoxy/Asphalt)",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"Quantity": 2225.24,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"UnitPrice": 0.06,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"TotalPrice": 133.5144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},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{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"ItemDescription": "Labor Costs for Repair Team",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"Quantity": 2,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"UnitPrice": 248,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"TotalPrice": 496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},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p43"/>
          <p:cNvSpPr txBox="1"/>
          <p:nvPr/>
        </p:nvSpPr>
        <p:spPr>
          <a:xfrm>
            <a:off x="5615195" y="1538576"/>
            <a:ext cx="3823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{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"ItemDescription": "Equipment Rental (Crack Sealing Machine)",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"Quantity": 1,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"UnitPrice": 872.32,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"TotalPrice": 872.32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},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{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"ItemDescription": "Post-Repair Inspection and Testing",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"Quantity": 1,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"UnitPrice": 144.66,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"TotalPrice": 144.66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},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{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"ItemDescription": "Traffic Management (Signs/Barriers)",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"Quantity": 1,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"UnitPrice": 101,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"TotalPrice": 101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}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],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"Dimensions": {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"Width": 47.32000000000005,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"Height": 48.98000000000002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}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  }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EAD1DC"/>
                </a:highlight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b="1" sz="800">
              <a:solidFill>
                <a:schemeClr val="dk1"/>
              </a:solidFill>
              <a:highlight>
                <a:srgbClr val="EAD1D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43"/>
          <p:cNvSpPr txBox="1"/>
          <p:nvPr/>
        </p:nvSpPr>
        <p:spPr>
          <a:xfrm rot="1285">
            <a:off x="205871" y="3028425"/>
            <a:ext cx="48156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93C47D"/>
                </a:highlight>
                <a:latin typeface="Malgun Gothic"/>
                <a:ea typeface="Malgun Gothic"/>
                <a:cs typeface="Malgun Gothic"/>
                <a:sym typeface="Malgun Gothic"/>
              </a:rPr>
              <a:t>"readPoint": </a:t>
            </a:r>
            <a:endParaRPr b="1" sz="800">
              <a:solidFill>
                <a:schemeClr val="dk1"/>
              </a:solidFill>
              <a:highlight>
                <a:srgbClr val="93C47D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93C47D"/>
                </a:highlight>
                <a:latin typeface="Malgun Gothic"/>
                <a:ea typeface="Malgun Gothic"/>
                <a:cs typeface="Malgun Gothic"/>
                <a:sym typeface="Malgun Gothic"/>
              </a:rPr>
              <a:t>  “urn:epc:id:geo:urn:epc:id:geo:36.365365,127.358708”</a:t>
            </a:r>
            <a:endParaRPr b="1" sz="800">
              <a:solidFill>
                <a:schemeClr val="dk1"/>
              </a:solidFill>
              <a:highlight>
                <a:srgbClr val="93C47D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4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 Provide Records to Gov. by React-web</a:t>
            </a:r>
            <a:endParaRPr/>
          </a:p>
        </p:txBody>
      </p:sp>
      <p:pic>
        <p:nvPicPr>
          <p:cNvPr id="881" name="Google Shape;8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5" y="3159025"/>
            <a:ext cx="1625025" cy="16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2" y="3922425"/>
            <a:ext cx="777361" cy="6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44"/>
          <p:cNvGrpSpPr/>
          <p:nvPr/>
        </p:nvGrpSpPr>
        <p:grpSpPr>
          <a:xfrm>
            <a:off x="1410598" y="3108457"/>
            <a:ext cx="950767" cy="572695"/>
            <a:chOff x="2029925" y="3206850"/>
            <a:chExt cx="1163160" cy="676944"/>
          </a:xfrm>
        </p:grpSpPr>
        <p:sp>
          <p:nvSpPr>
            <p:cNvPr id="884" name="Google Shape;884;p44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5" name="Google Shape;88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7" name="Google Shape;887;p44"/>
          <p:cNvPicPr preferRelativeResize="0"/>
          <p:nvPr/>
        </p:nvPicPr>
        <p:blipFill rotWithShape="1">
          <a:blip r:embed="rId7">
            <a:alphaModFix/>
          </a:blip>
          <a:srcRect b="0" l="10460" r="-10460" t="0"/>
          <a:stretch/>
        </p:blipFill>
        <p:spPr>
          <a:xfrm>
            <a:off x="1020075" y="3324175"/>
            <a:ext cx="676900" cy="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44"/>
          <p:cNvSpPr txBox="1"/>
          <p:nvPr/>
        </p:nvSpPr>
        <p:spPr>
          <a:xfrm>
            <a:off x="403871" y="2814038"/>
            <a:ext cx="1635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 road damage detection on car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9" name="Google Shape;88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6823" y="3416946"/>
            <a:ext cx="777376" cy="777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p44"/>
          <p:cNvGrpSpPr/>
          <p:nvPr/>
        </p:nvGrpSpPr>
        <p:grpSpPr>
          <a:xfrm>
            <a:off x="5448420" y="2703260"/>
            <a:ext cx="1117163" cy="276683"/>
            <a:chOff x="7572077" y="1590625"/>
            <a:chExt cx="1383998" cy="356550"/>
          </a:xfrm>
        </p:grpSpPr>
        <p:pic>
          <p:nvPicPr>
            <p:cNvPr id="891" name="Google Shape;891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3" name="Google Shape;893;p44"/>
          <p:cNvPicPr preferRelativeResize="0"/>
          <p:nvPr/>
        </p:nvPicPr>
        <p:blipFill rotWithShape="1">
          <a:blip r:embed="rId11">
            <a:alphaModFix/>
          </a:blip>
          <a:srcRect b="0" l="13170" r="18021" t="0"/>
          <a:stretch/>
        </p:blipFill>
        <p:spPr>
          <a:xfrm>
            <a:off x="4131074" y="1739881"/>
            <a:ext cx="929961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28311" y="3094969"/>
            <a:ext cx="1043700" cy="40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13">
            <a:alphaModFix/>
          </a:blip>
          <a:srcRect b="27197" l="10097" r="8535" t="25772"/>
          <a:stretch/>
        </p:blipFill>
        <p:spPr>
          <a:xfrm>
            <a:off x="4059277" y="2126902"/>
            <a:ext cx="1117101" cy="23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5634" y="704926"/>
            <a:ext cx="1555800" cy="38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15">
            <a:alphaModFix/>
          </a:blip>
          <a:srcRect b="25323" l="13765" r="14089" t="26376"/>
          <a:stretch/>
        </p:blipFill>
        <p:spPr>
          <a:xfrm>
            <a:off x="7055967" y="1448563"/>
            <a:ext cx="1635997" cy="6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87250" y="419025"/>
            <a:ext cx="1261076" cy="6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4"/>
          <p:cNvPicPr preferRelativeResize="0"/>
          <p:nvPr/>
        </p:nvPicPr>
        <p:blipFill rotWithShape="1">
          <a:blip r:embed="rId17">
            <a:alphaModFix/>
          </a:blip>
          <a:srcRect b="26851" l="0" r="0" t="36581"/>
          <a:stretch/>
        </p:blipFill>
        <p:spPr>
          <a:xfrm>
            <a:off x="1947625" y="2311875"/>
            <a:ext cx="1261070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72376" y="4465413"/>
            <a:ext cx="81181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4"/>
          <p:cNvPicPr preferRelativeResize="0"/>
          <p:nvPr/>
        </p:nvPicPr>
        <p:blipFill rotWithShape="1">
          <a:blip r:embed="rId19">
            <a:alphaModFix/>
          </a:blip>
          <a:srcRect b="24974" l="0" r="0" t="24036"/>
          <a:stretch/>
        </p:blipFill>
        <p:spPr>
          <a:xfrm>
            <a:off x="8072375" y="4194301"/>
            <a:ext cx="950776" cy="24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2" name="Google Shape;902;p44"/>
          <p:cNvGrpSpPr/>
          <p:nvPr/>
        </p:nvGrpSpPr>
        <p:grpSpPr>
          <a:xfrm>
            <a:off x="3632095" y="741370"/>
            <a:ext cx="1352672" cy="572696"/>
            <a:chOff x="2469475" y="688589"/>
            <a:chExt cx="1625027" cy="713107"/>
          </a:xfrm>
        </p:grpSpPr>
        <p:pic>
          <p:nvPicPr>
            <p:cNvPr id="903" name="Google Shape;903;p44"/>
            <p:cNvPicPr preferRelativeResize="0"/>
            <p:nvPr/>
          </p:nvPicPr>
          <p:blipFill rotWithShape="1">
            <a:blip r:embed="rId20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44"/>
            <p:cNvPicPr preferRelativeResize="0"/>
            <p:nvPr/>
          </p:nvPicPr>
          <p:blipFill rotWithShape="1">
            <a:blip r:embed="rId21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5" name="Google Shape;905;p44"/>
          <p:cNvPicPr preferRelativeResize="0"/>
          <p:nvPr/>
        </p:nvPicPr>
        <p:blipFill rotWithShape="1">
          <a:blip r:embed="rId22">
            <a:alphaModFix/>
          </a:blip>
          <a:srcRect b="28002" l="18613" r="18987" t="28346"/>
          <a:stretch/>
        </p:blipFill>
        <p:spPr>
          <a:xfrm>
            <a:off x="8097440" y="169065"/>
            <a:ext cx="811825" cy="85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501356" y="4224824"/>
            <a:ext cx="486300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998632" y="3773797"/>
            <a:ext cx="1154978" cy="112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4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77350" y="1511826"/>
            <a:ext cx="1555800" cy="435646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44"/>
          <p:cNvSpPr txBox="1"/>
          <p:nvPr/>
        </p:nvSpPr>
        <p:spPr>
          <a:xfrm>
            <a:off x="281840" y="1061538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Road Damage Detection YOLOv8 with RDD2022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0" name="Google Shape;910;p44"/>
          <p:cNvCxnSpPr/>
          <p:nvPr/>
        </p:nvCxnSpPr>
        <p:spPr>
          <a:xfrm>
            <a:off x="267035" y="1155082"/>
            <a:ext cx="0" cy="2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44"/>
          <p:cNvCxnSpPr/>
          <p:nvPr/>
        </p:nvCxnSpPr>
        <p:spPr>
          <a:xfrm>
            <a:off x="1607075" y="1864225"/>
            <a:ext cx="716400" cy="3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2" name="Google Shape;912;p44"/>
          <p:cNvSpPr txBox="1"/>
          <p:nvPr/>
        </p:nvSpPr>
        <p:spPr>
          <a:xfrm>
            <a:off x="654732" y="2201379"/>
            <a:ext cx="1352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Porting YOLOv8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XILINX FPGA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3" name="Google Shape;913;p44"/>
          <p:cNvCxnSpPr>
            <a:endCxn id="885" idx="0"/>
          </p:cNvCxnSpPr>
          <p:nvPr/>
        </p:nvCxnSpPr>
        <p:spPr>
          <a:xfrm flipH="1">
            <a:off x="2091765" y="2641883"/>
            <a:ext cx="323700" cy="52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44"/>
          <p:cNvCxnSpPr/>
          <p:nvPr/>
        </p:nvCxnSpPr>
        <p:spPr>
          <a:xfrm>
            <a:off x="2329040" y="3541035"/>
            <a:ext cx="1659900" cy="71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44"/>
          <p:cNvCxnSpPr/>
          <p:nvPr/>
        </p:nvCxnSpPr>
        <p:spPr>
          <a:xfrm flipH="1">
            <a:off x="7808225" y="1061100"/>
            <a:ext cx="1800" cy="49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16" name="Google Shape;916;p44"/>
          <p:cNvCxnSpPr/>
          <p:nvPr/>
        </p:nvCxnSpPr>
        <p:spPr>
          <a:xfrm flipH="1">
            <a:off x="7228275" y="1931675"/>
            <a:ext cx="526200" cy="140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917" name="Google Shape;917;p4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672175" y="212517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44"/>
          <p:cNvCxnSpPr>
            <a:stCxn id="907" idx="3"/>
            <a:endCxn id="889" idx="1"/>
          </p:cNvCxnSpPr>
          <p:nvPr/>
        </p:nvCxnSpPr>
        <p:spPr>
          <a:xfrm flipH="1" rot="10800000">
            <a:off x="5153610" y="3805478"/>
            <a:ext cx="1533300" cy="53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9" name="Google Shape;919;p4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633863" y="37849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228225" y="231314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1" name="Google Shape;921;p44"/>
          <p:cNvCxnSpPr/>
          <p:nvPr/>
        </p:nvCxnSpPr>
        <p:spPr>
          <a:xfrm>
            <a:off x="7324750" y="4079825"/>
            <a:ext cx="230700" cy="17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22" name="Google Shape;922;p44"/>
          <p:cNvSpPr txBox="1"/>
          <p:nvPr/>
        </p:nvSpPr>
        <p:spPr>
          <a:xfrm rot="1446885">
            <a:off x="2287503" y="3768620"/>
            <a:ext cx="1352537" cy="469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Communicate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Socket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3" name="Google Shape;923;p44"/>
          <p:cNvSpPr txBox="1"/>
          <p:nvPr/>
        </p:nvSpPr>
        <p:spPr>
          <a:xfrm>
            <a:off x="4176507" y="3446269"/>
            <a:ext cx="135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REST API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4" name="Google Shape;924;p44"/>
          <p:cNvCxnSpPr/>
          <p:nvPr/>
        </p:nvCxnSpPr>
        <p:spPr>
          <a:xfrm>
            <a:off x="4067249" y="3520456"/>
            <a:ext cx="288000" cy="31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5" name="Google Shape;925;p44"/>
          <p:cNvCxnSpPr/>
          <p:nvPr/>
        </p:nvCxnSpPr>
        <p:spPr>
          <a:xfrm flipH="1">
            <a:off x="4120025" y="2826450"/>
            <a:ext cx="1328400" cy="14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926" name="Google Shape;926;p44"/>
          <p:cNvPicPr preferRelativeResize="0"/>
          <p:nvPr/>
        </p:nvPicPr>
        <p:blipFill rotWithShape="1">
          <a:blip r:embed="rId28">
            <a:alphaModFix/>
          </a:blip>
          <a:srcRect b="53518" l="23724" r="22037" t="20146"/>
          <a:stretch/>
        </p:blipFill>
        <p:spPr>
          <a:xfrm>
            <a:off x="4386679" y="2787843"/>
            <a:ext cx="811825" cy="22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7" name="Google Shape;927;p44"/>
          <p:cNvCxnSpPr/>
          <p:nvPr/>
        </p:nvCxnSpPr>
        <p:spPr>
          <a:xfrm flipH="1" rot="10800000">
            <a:off x="4033450" y="2359669"/>
            <a:ext cx="567600" cy="73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44"/>
          <p:cNvCxnSpPr/>
          <p:nvPr/>
        </p:nvCxnSpPr>
        <p:spPr>
          <a:xfrm flipH="1">
            <a:off x="3819025" y="1330850"/>
            <a:ext cx="25200" cy="174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p44"/>
          <p:cNvCxnSpPr>
            <a:stCxn id="893" idx="0"/>
            <a:endCxn id="903" idx="2"/>
          </p:cNvCxnSpPr>
          <p:nvPr/>
        </p:nvCxnSpPr>
        <p:spPr>
          <a:xfrm rot="10800000">
            <a:off x="4308355" y="1314181"/>
            <a:ext cx="287700" cy="42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0" name="Google Shape;930;p44"/>
          <p:cNvSpPr txBox="1"/>
          <p:nvPr/>
        </p:nvSpPr>
        <p:spPr>
          <a:xfrm rot="-990343">
            <a:off x="5354341" y="4183013"/>
            <a:ext cx="1352640" cy="4696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Record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Event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1" name="Google Shape;931;p44"/>
          <p:cNvSpPr txBox="1"/>
          <p:nvPr/>
        </p:nvSpPr>
        <p:spPr>
          <a:xfrm rot="1525">
            <a:off x="7768659" y="2384071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Query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2" name="Google Shape;932;p44"/>
          <p:cNvSpPr txBox="1"/>
          <p:nvPr/>
        </p:nvSpPr>
        <p:spPr>
          <a:xfrm rot="576">
            <a:off x="4564675" y="2941296"/>
            <a:ext cx="178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RAG with Dummy Receipt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3" name="Google Shape;933;p44"/>
          <p:cNvSpPr txBox="1"/>
          <p:nvPr/>
        </p:nvSpPr>
        <p:spPr>
          <a:xfrm rot="1525">
            <a:off x="7828158" y="1053968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to Gov.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Web-app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p44"/>
          <p:cNvSpPr txBox="1"/>
          <p:nvPr/>
        </p:nvSpPr>
        <p:spPr>
          <a:xfrm rot="-5399388">
            <a:off x="2866455" y="1745406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 Receipt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44"/>
          <p:cNvSpPr txBox="1"/>
          <p:nvPr/>
        </p:nvSpPr>
        <p:spPr>
          <a:xfrm rot="776">
            <a:off x="4599088" y="1324204"/>
            <a:ext cx="13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p44"/>
          <p:cNvSpPr txBox="1"/>
          <p:nvPr/>
        </p:nvSpPr>
        <p:spPr>
          <a:xfrm rot="1525">
            <a:off x="4536976" y="1284833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 LMM on Local GPU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p44"/>
          <p:cNvSpPr txBox="1"/>
          <p:nvPr/>
        </p:nvSpPr>
        <p:spPr>
          <a:xfrm rot="612">
            <a:off x="7459038" y="3934711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Store GS1 Data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p44"/>
          <p:cNvSpPr/>
          <p:nvPr/>
        </p:nvSpPr>
        <p:spPr>
          <a:xfrm>
            <a:off x="6745850" y="140225"/>
            <a:ext cx="2375100" cy="2080500"/>
          </a:xfrm>
          <a:prstGeom prst="rect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5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 Provide Records to Gov. by React-web</a:t>
            </a:r>
            <a:endParaRPr/>
          </a:p>
        </p:txBody>
      </p:sp>
      <p:pic>
        <p:nvPicPr>
          <p:cNvPr id="944" name="Google Shape;944;p45"/>
          <p:cNvPicPr preferRelativeResize="0"/>
          <p:nvPr/>
        </p:nvPicPr>
        <p:blipFill rotWithShape="1">
          <a:blip r:embed="rId3">
            <a:alphaModFix/>
          </a:blip>
          <a:srcRect b="19523" l="0" r="0" t="0"/>
          <a:stretch/>
        </p:blipFill>
        <p:spPr>
          <a:xfrm>
            <a:off x="4930100" y="1456366"/>
            <a:ext cx="3878625" cy="301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00" y="1905826"/>
            <a:ext cx="4358191" cy="18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5"/>
          <p:cNvSpPr txBox="1"/>
          <p:nvPr/>
        </p:nvSpPr>
        <p:spPr>
          <a:xfrm>
            <a:off x="368400" y="874950"/>
            <a:ext cx="7137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Government, Provide Total cost, size, location, label by React Webapp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6"/>
          <p:cNvSpPr/>
          <p:nvPr/>
        </p:nvSpPr>
        <p:spPr>
          <a:xfrm>
            <a:off x="0" y="1772100"/>
            <a:ext cx="91440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6"/>
          <p:cNvSpPr txBox="1"/>
          <p:nvPr>
            <p:ph type="title"/>
          </p:nvPr>
        </p:nvSpPr>
        <p:spPr>
          <a:xfrm>
            <a:off x="1682250" y="2092050"/>
            <a:ext cx="57795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System Demos </a:t>
            </a:r>
            <a:endParaRPr sz="5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/>
          <p:nvPr/>
        </p:nvSpPr>
        <p:spPr>
          <a:xfrm>
            <a:off x="372575" y="427100"/>
            <a:ext cx="8387700" cy="4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https://github.com/SeungjaeLim/Efficient-Road-Repairs-System/blob/main/Demo.mp4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SYSTEM OVERVIEW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5" y="3159025"/>
            <a:ext cx="1625025" cy="16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2" y="3922425"/>
            <a:ext cx="777361" cy="6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1"/>
          <p:cNvGrpSpPr/>
          <p:nvPr/>
        </p:nvGrpSpPr>
        <p:grpSpPr>
          <a:xfrm>
            <a:off x="1410598" y="3108457"/>
            <a:ext cx="950767" cy="572695"/>
            <a:chOff x="2029925" y="3206850"/>
            <a:chExt cx="1163160" cy="676944"/>
          </a:xfrm>
        </p:grpSpPr>
        <p:sp>
          <p:nvSpPr>
            <p:cNvPr id="143" name="Google Shape;143;p21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" name="Google Shape;14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Google Shape;146;p21"/>
          <p:cNvPicPr preferRelativeResize="0"/>
          <p:nvPr/>
        </p:nvPicPr>
        <p:blipFill rotWithShape="1">
          <a:blip r:embed="rId7">
            <a:alphaModFix/>
          </a:blip>
          <a:srcRect b="0" l="10460" r="-10460" t="0"/>
          <a:stretch/>
        </p:blipFill>
        <p:spPr>
          <a:xfrm>
            <a:off x="1020075" y="3324175"/>
            <a:ext cx="676900" cy="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403871" y="2814038"/>
            <a:ext cx="1635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 road damage detection on car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6823" y="3416946"/>
            <a:ext cx="777376" cy="777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1"/>
          <p:cNvGrpSpPr/>
          <p:nvPr/>
        </p:nvGrpSpPr>
        <p:grpSpPr>
          <a:xfrm>
            <a:off x="5448420" y="2703260"/>
            <a:ext cx="1117163" cy="276683"/>
            <a:chOff x="7572077" y="1590625"/>
            <a:chExt cx="1383998" cy="356550"/>
          </a:xfrm>
        </p:grpSpPr>
        <p:pic>
          <p:nvPicPr>
            <p:cNvPr id="150" name="Google Shape;150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21"/>
          <p:cNvPicPr preferRelativeResize="0"/>
          <p:nvPr/>
        </p:nvPicPr>
        <p:blipFill rotWithShape="1">
          <a:blip r:embed="rId11">
            <a:alphaModFix/>
          </a:blip>
          <a:srcRect b="0" l="13170" r="18021" t="0"/>
          <a:stretch/>
        </p:blipFill>
        <p:spPr>
          <a:xfrm>
            <a:off x="4131074" y="1739881"/>
            <a:ext cx="929961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28311" y="3094969"/>
            <a:ext cx="1043700" cy="40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13">
            <a:alphaModFix/>
          </a:blip>
          <a:srcRect b="27197" l="10097" r="8535" t="25772"/>
          <a:stretch/>
        </p:blipFill>
        <p:spPr>
          <a:xfrm>
            <a:off x="4059277" y="2126902"/>
            <a:ext cx="1117101" cy="23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5634" y="704926"/>
            <a:ext cx="1555800" cy="38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15">
            <a:alphaModFix/>
          </a:blip>
          <a:srcRect b="25323" l="13765" r="14089" t="26376"/>
          <a:stretch/>
        </p:blipFill>
        <p:spPr>
          <a:xfrm>
            <a:off x="7055967" y="1448563"/>
            <a:ext cx="1635997" cy="6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16">
            <a:alphaModFix/>
          </a:blip>
          <a:srcRect b="26851" l="0" r="0" t="36581"/>
          <a:stretch/>
        </p:blipFill>
        <p:spPr>
          <a:xfrm>
            <a:off x="1947625" y="2311875"/>
            <a:ext cx="1261070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72376" y="4465413"/>
            <a:ext cx="81181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18">
            <a:alphaModFix/>
          </a:blip>
          <a:srcRect b="24974" l="0" r="0" t="24036"/>
          <a:stretch/>
        </p:blipFill>
        <p:spPr>
          <a:xfrm>
            <a:off x="8072375" y="4194301"/>
            <a:ext cx="950776" cy="24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1"/>
          <p:cNvGrpSpPr/>
          <p:nvPr/>
        </p:nvGrpSpPr>
        <p:grpSpPr>
          <a:xfrm>
            <a:off x="3632095" y="741370"/>
            <a:ext cx="1352672" cy="572696"/>
            <a:chOff x="2469475" y="688589"/>
            <a:chExt cx="1625027" cy="713107"/>
          </a:xfrm>
        </p:grpSpPr>
        <p:pic>
          <p:nvPicPr>
            <p:cNvPr id="161" name="Google Shape;161;p21"/>
            <p:cNvPicPr preferRelativeResize="0"/>
            <p:nvPr/>
          </p:nvPicPr>
          <p:blipFill rotWithShape="1">
            <a:blip r:embed="rId19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1"/>
            <p:cNvPicPr preferRelativeResize="0"/>
            <p:nvPr/>
          </p:nvPicPr>
          <p:blipFill rotWithShape="1">
            <a:blip r:embed="rId20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" name="Google Shape;163;p21"/>
          <p:cNvPicPr preferRelativeResize="0"/>
          <p:nvPr/>
        </p:nvPicPr>
        <p:blipFill rotWithShape="1">
          <a:blip r:embed="rId21">
            <a:alphaModFix/>
          </a:blip>
          <a:srcRect b="28002" l="18613" r="18987" t="28346"/>
          <a:stretch/>
        </p:blipFill>
        <p:spPr>
          <a:xfrm>
            <a:off x="8097440" y="169065"/>
            <a:ext cx="811825" cy="85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1356" y="4224824"/>
            <a:ext cx="486300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998632" y="3773797"/>
            <a:ext cx="1154978" cy="112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77350" y="1511826"/>
            <a:ext cx="1555800" cy="43564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281840" y="1061538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Road Damage Detection YOLOv8 with RDD2022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>
            <a:off x="267035" y="1155082"/>
            <a:ext cx="0" cy="2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1"/>
          <p:cNvCxnSpPr/>
          <p:nvPr/>
        </p:nvCxnSpPr>
        <p:spPr>
          <a:xfrm>
            <a:off x="1607075" y="1864225"/>
            <a:ext cx="716400" cy="3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1"/>
          <p:cNvSpPr txBox="1"/>
          <p:nvPr/>
        </p:nvSpPr>
        <p:spPr>
          <a:xfrm>
            <a:off x="654732" y="2201379"/>
            <a:ext cx="1352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Porting YOLOv8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XILINX FPGA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1" name="Google Shape;171;p21"/>
          <p:cNvCxnSpPr>
            <a:endCxn id="144" idx="0"/>
          </p:cNvCxnSpPr>
          <p:nvPr/>
        </p:nvCxnSpPr>
        <p:spPr>
          <a:xfrm flipH="1">
            <a:off x="2091765" y="2641883"/>
            <a:ext cx="323700" cy="52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1"/>
          <p:cNvCxnSpPr/>
          <p:nvPr/>
        </p:nvCxnSpPr>
        <p:spPr>
          <a:xfrm>
            <a:off x="2329040" y="3541035"/>
            <a:ext cx="1659900" cy="71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1"/>
          <p:cNvCxnSpPr/>
          <p:nvPr/>
        </p:nvCxnSpPr>
        <p:spPr>
          <a:xfrm flipH="1">
            <a:off x="7808225" y="1061100"/>
            <a:ext cx="1800" cy="49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4" name="Google Shape;174;p21"/>
          <p:cNvCxnSpPr/>
          <p:nvPr/>
        </p:nvCxnSpPr>
        <p:spPr>
          <a:xfrm flipH="1">
            <a:off x="7228275" y="1931675"/>
            <a:ext cx="526200" cy="140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75" name="Google Shape;175;p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672175" y="212517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1"/>
          <p:cNvCxnSpPr>
            <a:stCxn id="165" idx="3"/>
            <a:endCxn id="148" idx="1"/>
          </p:cNvCxnSpPr>
          <p:nvPr/>
        </p:nvCxnSpPr>
        <p:spPr>
          <a:xfrm flipH="1" rot="10800000">
            <a:off x="5153610" y="3805478"/>
            <a:ext cx="1533300" cy="53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633863" y="37849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228225" y="231314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1"/>
          <p:cNvCxnSpPr/>
          <p:nvPr/>
        </p:nvCxnSpPr>
        <p:spPr>
          <a:xfrm>
            <a:off x="7324750" y="4079825"/>
            <a:ext cx="230700" cy="17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0" name="Google Shape;180;p21"/>
          <p:cNvSpPr txBox="1"/>
          <p:nvPr/>
        </p:nvSpPr>
        <p:spPr>
          <a:xfrm rot="1446885">
            <a:off x="2287503" y="3768620"/>
            <a:ext cx="1352537" cy="469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Communicate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Socket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176507" y="3446269"/>
            <a:ext cx="135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REST API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2" name="Google Shape;182;p21"/>
          <p:cNvCxnSpPr/>
          <p:nvPr/>
        </p:nvCxnSpPr>
        <p:spPr>
          <a:xfrm>
            <a:off x="4067249" y="3520456"/>
            <a:ext cx="288000" cy="31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 flipH="1">
            <a:off x="4120025" y="2826450"/>
            <a:ext cx="1328400" cy="14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84" name="Google Shape;184;p21"/>
          <p:cNvPicPr preferRelativeResize="0"/>
          <p:nvPr/>
        </p:nvPicPr>
        <p:blipFill rotWithShape="1">
          <a:blip r:embed="rId27">
            <a:alphaModFix/>
          </a:blip>
          <a:srcRect b="53518" l="23724" r="22037" t="20146"/>
          <a:stretch/>
        </p:blipFill>
        <p:spPr>
          <a:xfrm>
            <a:off x="4386679" y="2787843"/>
            <a:ext cx="811825" cy="22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1"/>
          <p:cNvCxnSpPr/>
          <p:nvPr/>
        </p:nvCxnSpPr>
        <p:spPr>
          <a:xfrm flipH="1" rot="10800000">
            <a:off x="4033450" y="2359669"/>
            <a:ext cx="567600" cy="73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1"/>
          <p:cNvCxnSpPr/>
          <p:nvPr/>
        </p:nvCxnSpPr>
        <p:spPr>
          <a:xfrm flipH="1">
            <a:off x="3819025" y="1330850"/>
            <a:ext cx="25200" cy="174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1"/>
          <p:cNvCxnSpPr>
            <a:stCxn id="152" idx="0"/>
            <a:endCxn id="161" idx="2"/>
          </p:cNvCxnSpPr>
          <p:nvPr/>
        </p:nvCxnSpPr>
        <p:spPr>
          <a:xfrm rot="10800000">
            <a:off x="4308355" y="1314181"/>
            <a:ext cx="287700" cy="42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1"/>
          <p:cNvSpPr txBox="1"/>
          <p:nvPr/>
        </p:nvSpPr>
        <p:spPr>
          <a:xfrm rot="-990343">
            <a:off x="5354341" y="4183013"/>
            <a:ext cx="1352640" cy="4696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Record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Event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 rot="1525">
            <a:off x="7768659" y="2384071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Query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 rot="576">
            <a:off x="4564675" y="2941296"/>
            <a:ext cx="178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RAG with Dummy Receipt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 rot="1525">
            <a:off x="7828158" y="1053968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to Gov.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Web-app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 rot="-5399388">
            <a:off x="2866455" y="1745406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 Receipt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 rot="776">
            <a:off x="4599088" y="1324204"/>
            <a:ext cx="13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 rot="1837">
            <a:off x="4536975" y="1284975"/>
            <a:ext cx="1683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 LMM on Local GPU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 rot="612">
            <a:off x="7459038" y="3934711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Store GS1 Data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887250" y="419025"/>
            <a:ext cx="1261076" cy="63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8"/>
          <p:cNvSpPr txBox="1"/>
          <p:nvPr>
            <p:ph type="title"/>
          </p:nvPr>
        </p:nvSpPr>
        <p:spPr>
          <a:xfrm>
            <a:off x="1682250" y="2092050"/>
            <a:ext cx="57795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Q&amp;A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	Real-time Road Damage Detection on FPGA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5" y="3159025"/>
            <a:ext cx="1625025" cy="16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2" y="3922425"/>
            <a:ext cx="777361" cy="6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2"/>
          <p:cNvGrpSpPr/>
          <p:nvPr/>
        </p:nvGrpSpPr>
        <p:grpSpPr>
          <a:xfrm>
            <a:off x="1410598" y="3108457"/>
            <a:ext cx="950767" cy="572695"/>
            <a:chOff x="2029925" y="3206850"/>
            <a:chExt cx="1163160" cy="676944"/>
          </a:xfrm>
        </p:grpSpPr>
        <p:sp>
          <p:nvSpPr>
            <p:cNvPr id="205" name="Google Shape;205;p22"/>
            <p:cNvSpPr/>
            <p:nvPr/>
          </p:nvSpPr>
          <p:spPr>
            <a:xfrm>
              <a:off x="2029925" y="3206850"/>
              <a:ext cx="1163160" cy="676944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" name="Google Shape;20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0958" y="3280521"/>
              <a:ext cx="464600" cy="4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0350" y="3397022"/>
              <a:ext cx="420625" cy="42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22"/>
          <p:cNvPicPr preferRelativeResize="0"/>
          <p:nvPr/>
        </p:nvPicPr>
        <p:blipFill rotWithShape="1">
          <a:blip r:embed="rId7">
            <a:alphaModFix/>
          </a:blip>
          <a:srcRect b="0" l="10460" r="-10460" t="0"/>
          <a:stretch/>
        </p:blipFill>
        <p:spPr>
          <a:xfrm>
            <a:off x="1020075" y="3324175"/>
            <a:ext cx="676900" cy="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403871" y="2814038"/>
            <a:ext cx="1635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 road damage detection on car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6823" y="3416946"/>
            <a:ext cx="777376" cy="777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2"/>
          <p:cNvGrpSpPr/>
          <p:nvPr/>
        </p:nvGrpSpPr>
        <p:grpSpPr>
          <a:xfrm>
            <a:off x="5448420" y="2703260"/>
            <a:ext cx="1117163" cy="276683"/>
            <a:chOff x="7572077" y="1590625"/>
            <a:chExt cx="1383998" cy="356550"/>
          </a:xfrm>
        </p:grpSpPr>
        <p:pic>
          <p:nvPicPr>
            <p:cNvPr id="212" name="Google Shape;212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2077" y="1590625"/>
              <a:ext cx="415773" cy="35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5299" y="1608869"/>
              <a:ext cx="950775" cy="302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22"/>
          <p:cNvPicPr preferRelativeResize="0"/>
          <p:nvPr/>
        </p:nvPicPr>
        <p:blipFill rotWithShape="1">
          <a:blip r:embed="rId11">
            <a:alphaModFix/>
          </a:blip>
          <a:srcRect b="0" l="13170" r="18021" t="0"/>
          <a:stretch/>
        </p:blipFill>
        <p:spPr>
          <a:xfrm>
            <a:off x="4131074" y="1739881"/>
            <a:ext cx="929961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28311" y="3094969"/>
            <a:ext cx="1043700" cy="40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13">
            <a:alphaModFix/>
          </a:blip>
          <a:srcRect b="27197" l="10097" r="8535" t="25772"/>
          <a:stretch/>
        </p:blipFill>
        <p:spPr>
          <a:xfrm>
            <a:off x="4059277" y="2126902"/>
            <a:ext cx="1117101" cy="23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5634" y="704926"/>
            <a:ext cx="1555800" cy="38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15">
            <a:alphaModFix/>
          </a:blip>
          <a:srcRect b="25323" l="13765" r="14089" t="26376"/>
          <a:stretch/>
        </p:blipFill>
        <p:spPr>
          <a:xfrm>
            <a:off x="7055967" y="1448563"/>
            <a:ext cx="1635997" cy="6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87250" y="419025"/>
            <a:ext cx="1261076" cy="63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17">
            <a:alphaModFix/>
          </a:blip>
          <a:srcRect b="26851" l="0" r="0" t="36581"/>
          <a:stretch/>
        </p:blipFill>
        <p:spPr>
          <a:xfrm>
            <a:off x="1947625" y="2311875"/>
            <a:ext cx="1261070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72376" y="4465413"/>
            <a:ext cx="81181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19">
            <a:alphaModFix/>
          </a:blip>
          <a:srcRect b="24974" l="0" r="0" t="24036"/>
          <a:stretch/>
        </p:blipFill>
        <p:spPr>
          <a:xfrm>
            <a:off x="8072375" y="4194301"/>
            <a:ext cx="950776" cy="24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2"/>
          <p:cNvGrpSpPr/>
          <p:nvPr/>
        </p:nvGrpSpPr>
        <p:grpSpPr>
          <a:xfrm>
            <a:off x="3632095" y="741370"/>
            <a:ext cx="1352672" cy="572696"/>
            <a:chOff x="2469475" y="688589"/>
            <a:chExt cx="1625027" cy="713107"/>
          </a:xfrm>
        </p:grpSpPr>
        <p:pic>
          <p:nvPicPr>
            <p:cNvPr id="224" name="Google Shape;224;p22"/>
            <p:cNvPicPr preferRelativeResize="0"/>
            <p:nvPr/>
          </p:nvPicPr>
          <p:blipFill rotWithShape="1">
            <a:blip r:embed="rId20">
              <a:alphaModFix/>
            </a:blip>
            <a:srcRect b="43609" l="15680" r="15994" t="21280"/>
            <a:stretch/>
          </p:blipFill>
          <p:spPr>
            <a:xfrm>
              <a:off x="2469475" y="932195"/>
              <a:ext cx="1625027" cy="4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2"/>
            <p:cNvPicPr preferRelativeResize="0"/>
            <p:nvPr/>
          </p:nvPicPr>
          <p:blipFill rotWithShape="1">
            <a:blip r:embed="rId21">
              <a:alphaModFix/>
            </a:blip>
            <a:srcRect b="25975" l="10519" r="10266" t="25298"/>
            <a:stretch/>
          </p:blipFill>
          <p:spPr>
            <a:xfrm>
              <a:off x="2469475" y="688589"/>
              <a:ext cx="1148401" cy="259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22"/>
          <p:cNvPicPr preferRelativeResize="0"/>
          <p:nvPr/>
        </p:nvPicPr>
        <p:blipFill rotWithShape="1">
          <a:blip r:embed="rId22">
            <a:alphaModFix/>
          </a:blip>
          <a:srcRect b="28002" l="18613" r="18987" t="28346"/>
          <a:stretch/>
        </p:blipFill>
        <p:spPr>
          <a:xfrm>
            <a:off x="8097440" y="169065"/>
            <a:ext cx="811825" cy="85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501356" y="4224824"/>
            <a:ext cx="486300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998632" y="3773797"/>
            <a:ext cx="1154978" cy="112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77350" y="1511826"/>
            <a:ext cx="1555800" cy="43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/>
        </p:nvSpPr>
        <p:spPr>
          <a:xfrm>
            <a:off x="281840" y="1061538"/>
            <a:ext cx="204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Road Damage Detection YOLOv8 with RDD2022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1" name="Google Shape;231;p22"/>
          <p:cNvCxnSpPr/>
          <p:nvPr/>
        </p:nvCxnSpPr>
        <p:spPr>
          <a:xfrm>
            <a:off x="267035" y="1155082"/>
            <a:ext cx="0" cy="2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2"/>
          <p:cNvCxnSpPr/>
          <p:nvPr/>
        </p:nvCxnSpPr>
        <p:spPr>
          <a:xfrm>
            <a:off x="1607075" y="1864225"/>
            <a:ext cx="716400" cy="3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2"/>
          <p:cNvSpPr txBox="1"/>
          <p:nvPr/>
        </p:nvSpPr>
        <p:spPr>
          <a:xfrm>
            <a:off x="654732" y="2201379"/>
            <a:ext cx="1352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Porting YOLOv8 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 XILINX FPGA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4" name="Google Shape;234;p22"/>
          <p:cNvCxnSpPr>
            <a:endCxn id="206" idx="0"/>
          </p:cNvCxnSpPr>
          <p:nvPr/>
        </p:nvCxnSpPr>
        <p:spPr>
          <a:xfrm flipH="1">
            <a:off x="2091765" y="2641883"/>
            <a:ext cx="323700" cy="52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2"/>
          <p:cNvCxnSpPr/>
          <p:nvPr/>
        </p:nvCxnSpPr>
        <p:spPr>
          <a:xfrm>
            <a:off x="2329040" y="3541035"/>
            <a:ext cx="1659900" cy="71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2"/>
          <p:cNvCxnSpPr/>
          <p:nvPr/>
        </p:nvCxnSpPr>
        <p:spPr>
          <a:xfrm flipH="1">
            <a:off x="7808225" y="1061100"/>
            <a:ext cx="1800" cy="49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7" name="Google Shape;237;p22"/>
          <p:cNvCxnSpPr/>
          <p:nvPr/>
        </p:nvCxnSpPr>
        <p:spPr>
          <a:xfrm flipH="1">
            <a:off x="7228275" y="1931675"/>
            <a:ext cx="526200" cy="140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38" name="Google Shape;238;p2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672175" y="212517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2"/>
          <p:cNvCxnSpPr>
            <a:stCxn id="228" idx="3"/>
            <a:endCxn id="210" idx="1"/>
          </p:cNvCxnSpPr>
          <p:nvPr/>
        </p:nvCxnSpPr>
        <p:spPr>
          <a:xfrm flipH="1" rot="10800000">
            <a:off x="5153610" y="3805478"/>
            <a:ext cx="1533300" cy="53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" name="Google Shape;240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633863" y="37849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228225" y="231314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2"/>
          <p:cNvCxnSpPr/>
          <p:nvPr/>
        </p:nvCxnSpPr>
        <p:spPr>
          <a:xfrm>
            <a:off x="7324750" y="4079825"/>
            <a:ext cx="230700" cy="17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3" name="Google Shape;243;p22"/>
          <p:cNvSpPr txBox="1"/>
          <p:nvPr/>
        </p:nvSpPr>
        <p:spPr>
          <a:xfrm rot="1446885">
            <a:off x="2287503" y="3768620"/>
            <a:ext cx="1352537" cy="469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Communicate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Socket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4176507" y="3446269"/>
            <a:ext cx="135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REST API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5" name="Google Shape;245;p22"/>
          <p:cNvCxnSpPr/>
          <p:nvPr/>
        </p:nvCxnSpPr>
        <p:spPr>
          <a:xfrm>
            <a:off x="4067249" y="3520456"/>
            <a:ext cx="288000" cy="31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46" name="Google Shape;246;p22"/>
          <p:cNvCxnSpPr/>
          <p:nvPr/>
        </p:nvCxnSpPr>
        <p:spPr>
          <a:xfrm flipH="1">
            <a:off x="4120025" y="2826450"/>
            <a:ext cx="1328400" cy="14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47" name="Google Shape;247;p22"/>
          <p:cNvPicPr preferRelativeResize="0"/>
          <p:nvPr/>
        </p:nvPicPr>
        <p:blipFill rotWithShape="1">
          <a:blip r:embed="rId28">
            <a:alphaModFix/>
          </a:blip>
          <a:srcRect b="53518" l="23724" r="22037" t="20146"/>
          <a:stretch/>
        </p:blipFill>
        <p:spPr>
          <a:xfrm>
            <a:off x="4386679" y="2787843"/>
            <a:ext cx="811825" cy="22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2"/>
          <p:cNvCxnSpPr/>
          <p:nvPr/>
        </p:nvCxnSpPr>
        <p:spPr>
          <a:xfrm flipH="1" rot="10800000">
            <a:off x="4033450" y="2359669"/>
            <a:ext cx="567600" cy="73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2"/>
          <p:cNvCxnSpPr/>
          <p:nvPr/>
        </p:nvCxnSpPr>
        <p:spPr>
          <a:xfrm flipH="1">
            <a:off x="3819025" y="1330850"/>
            <a:ext cx="25200" cy="174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2"/>
          <p:cNvCxnSpPr>
            <a:stCxn id="214" idx="0"/>
            <a:endCxn id="224" idx="2"/>
          </p:cNvCxnSpPr>
          <p:nvPr/>
        </p:nvCxnSpPr>
        <p:spPr>
          <a:xfrm rot="10800000">
            <a:off x="4308355" y="1314181"/>
            <a:ext cx="287700" cy="42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2"/>
          <p:cNvSpPr txBox="1"/>
          <p:nvPr/>
        </p:nvSpPr>
        <p:spPr>
          <a:xfrm rot="-990343">
            <a:off x="5354341" y="4183013"/>
            <a:ext cx="1352640" cy="4696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Record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Event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 rot="1525">
            <a:off x="7768659" y="2384071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 Damages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GS1 Query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 rot="576">
            <a:off x="4564675" y="2941296"/>
            <a:ext cx="178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RAG with Dummy Receipt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 rot="1525">
            <a:off x="7828158" y="1053968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Provide to Gov.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Web-app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 rot="-5399388">
            <a:off x="2866455" y="1745406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 Receipt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 rot="776">
            <a:off x="4599088" y="1324204"/>
            <a:ext cx="13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 rot="1525">
            <a:off x="4536976" y="1284833"/>
            <a:ext cx="1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 LMM on Local GPU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 rot="612">
            <a:off x="7459038" y="3934711"/>
            <a:ext cx="168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Store GS1 Data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63500" y="628650"/>
            <a:ext cx="3319800" cy="4152000"/>
          </a:xfrm>
          <a:prstGeom prst="rect">
            <a:avLst/>
          </a:prstGeom>
          <a:solidFill>
            <a:srgbClr val="0000FF">
              <a:alpha val="1139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	Real-time Road Damage Detection on FPGA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539" y="817936"/>
            <a:ext cx="1531262" cy="110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545" y="3590084"/>
            <a:ext cx="1531261" cy="1120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3"/>
          <p:cNvCxnSpPr>
            <a:stCxn id="265" idx="2"/>
            <a:endCxn id="266" idx="0"/>
          </p:cNvCxnSpPr>
          <p:nvPr/>
        </p:nvCxnSpPr>
        <p:spPr>
          <a:xfrm>
            <a:off x="7639169" y="1925637"/>
            <a:ext cx="0" cy="166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3"/>
          <p:cNvSpPr txBox="1"/>
          <p:nvPr/>
        </p:nvSpPr>
        <p:spPr>
          <a:xfrm>
            <a:off x="6792175" y="3740850"/>
            <a:ext cx="9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Paint </a:t>
            </a:r>
            <a:endParaRPr b="1" sz="12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</a:t>
            </a:r>
            <a:endParaRPr b="1" sz="12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7433318" y="4202545"/>
            <a:ext cx="59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Crack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8186" y="2603013"/>
            <a:ext cx="807053" cy="64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/>
          <p:nvPr/>
        </p:nvSpPr>
        <p:spPr>
          <a:xfrm>
            <a:off x="6918684" y="2148238"/>
            <a:ext cx="1440936" cy="56548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2718" y="2169579"/>
            <a:ext cx="630942" cy="52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0481" y="2194497"/>
            <a:ext cx="291318" cy="24137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 txBox="1"/>
          <p:nvPr/>
        </p:nvSpPr>
        <p:spPr>
          <a:xfrm>
            <a:off x="7680602" y="2350300"/>
            <a:ext cx="86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 zcu102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.xmodel</a:t>
            </a:r>
            <a:endParaRPr b="1" sz="1000"/>
          </a:p>
        </p:txBody>
      </p:sp>
      <p:sp>
        <p:nvSpPr>
          <p:cNvPr id="275" name="Google Shape;275;p23"/>
          <p:cNvSpPr/>
          <p:nvPr/>
        </p:nvSpPr>
        <p:spPr>
          <a:xfrm>
            <a:off x="476701" y="1277425"/>
            <a:ext cx="1134600" cy="608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</a:t>
            </a:r>
            <a:endParaRPr b="1"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476701" y="2029362"/>
            <a:ext cx="1134600" cy="608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</a:t>
            </a:r>
            <a:endParaRPr b="1"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7" name="Google Shape;277;p23"/>
          <p:cNvCxnSpPr/>
          <p:nvPr/>
        </p:nvCxnSpPr>
        <p:spPr>
          <a:xfrm>
            <a:off x="1611116" y="1581758"/>
            <a:ext cx="432600" cy="33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23"/>
          <p:cNvCxnSpPr/>
          <p:nvPr/>
        </p:nvCxnSpPr>
        <p:spPr>
          <a:xfrm flipH="1" rot="10800000">
            <a:off x="1611116" y="1915721"/>
            <a:ext cx="432600" cy="40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" name="Google Shape;279;p23"/>
          <p:cNvSpPr/>
          <p:nvPr/>
        </p:nvSpPr>
        <p:spPr>
          <a:xfrm>
            <a:off x="2043973" y="1581750"/>
            <a:ext cx="927900" cy="667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Training Model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3232377" y="1611183"/>
            <a:ext cx="1064700" cy="60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YOLO.pt </a:t>
            </a:r>
            <a:endParaRPr b="1"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 weight )</a:t>
            </a:r>
            <a:endParaRPr b="1" sz="1200"/>
          </a:p>
        </p:txBody>
      </p:sp>
      <p:cxnSp>
        <p:nvCxnSpPr>
          <p:cNvPr id="281" name="Google Shape;281;p23"/>
          <p:cNvCxnSpPr>
            <a:stCxn id="279" idx="3"/>
            <a:endCxn id="280" idx="1"/>
          </p:cNvCxnSpPr>
          <p:nvPr/>
        </p:nvCxnSpPr>
        <p:spPr>
          <a:xfrm>
            <a:off x="2971873" y="1915500"/>
            <a:ext cx="2604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" name="Google Shape;282;p23"/>
          <p:cNvCxnSpPr>
            <a:stCxn id="280" idx="3"/>
            <a:endCxn id="283" idx="1"/>
          </p:cNvCxnSpPr>
          <p:nvPr/>
        </p:nvCxnSpPr>
        <p:spPr>
          <a:xfrm>
            <a:off x="4297077" y="1915533"/>
            <a:ext cx="4698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3" name="Google Shape;283;p23"/>
          <p:cNvSpPr/>
          <p:nvPr/>
        </p:nvSpPr>
        <p:spPr>
          <a:xfrm>
            <a:off x="4766751" y="1581750"/>
            <a:ext cx="1229700" cy="667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Quantization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4" name="Google Shape;284;p23"/>
          <p:cNvCxnSpPr/>
          <p:nvPr/>
        </p:nvCxnSpPr>
        <p:spPr>
          <a:xfrm>
            <a:off x="5338622" y="2321321"/>
            <a:ext cx="0" cy="538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5" name="Google Shape;285;p23"/>
          <p:cNvSpPr/>
          <p:nvPr/>
        </p:nvSpPr>
        <p:spPr>
          <a:xfrm>
            <a:off x="4766747" y="2904408"/>
            <a:ext cx="1134600" cy="60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YOLO_int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.xmodel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6" name="Google Shape;286;p23"/>
          <p:cNvCxnSpPr/>
          <p:nvPr/>
        </p:nvCxnSpPr>
        <p:spPr>
          <a:xfrm rot="10800000">
            <a:off x="4341582" y="3208751"/>
            <a:ext cx="3948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7" name="Google Shape;287;p23"/>
          <p:cNvSpPr/>
          <p:nvPr/>
        </p:nvSpPr>
        <p:spPr>
          <a:xfrm>
            <a:off x="3284540" y="2844299"/>
            <a:ext cx="990300" cy="667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Compile to</a:t>
            </a:r>
            <a:b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 board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8" name="Google Shape;288;p23"/>
          <p:cNvCxnSpPr/>
          <p:nvPr/>
        </p:nvCxnSpPr>
        <p:spPr>
          <a:xfrm rot="10800000">
            <a:off x="2823350" y="3195810"/>
            <a:ext cx="3948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9" name="Google Shape;289;p23"/>
          <p:cNvSpPr/>
          <p:nvPr/>
        </p:nvSpPr>
        <p:spPr>
          <a:xfrm>
            <a:off x="1351495" y="2891467"/>
            <a:ext cx="1440900" cy="60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YOLO_zcu102</a:t>
            </a:r>
            <a:endParaRPr b="1"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.xmodel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464100" y="785475"/>
            <a:ext cx="6108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model build-up pipeline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521125" y="3817050"/>
            <a:ext cx="61086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</a:t>
            </a:r>
            <a:r>
              <a:rPr lang="ko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Road Damage Detection Challenge 2022 dataset (RDD 2022)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model: </a:t>
            </a:r>
            <a:r>
              <a:rPr lang="ko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YOLOv8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FPGA:</a:t>
            </a:r>
            <a:r>
              <a:rPr lang="ko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Xilinx FPGA ZCU 102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2.1  YOLOv8-Enabled  Road Damage Detection</a:t>
            </a:r>
            <a:endParaRPr/>
          </a:p>
        </p:txBody>
      </p:sp>
      <p:sp>
        <p:nvSpPr>
          <p:cNvPr id="297" name="Google Shape;297;p24"/>
          <p:cNvSpPr txBox="1"/>
          <p:nvPr>
            <p:ph idx="1" type="body"/>
          </p:nvPr>
        </p:nvSpPr>
        <p:spPr>
          <a:xfrm>
            <a:off x="311700" y="712925"/>
            <a:ext cx="8520600" cy="1103100"/>
          </a:xfrm>
          <a:prstGeom prst="rect">
            <a:avLst/>
          </a:prstGeom>
        </p:spPr>
        <p:txBody>
          <a:bodyPr anchorCtr="0" anchor="t" bIns="36000" lIns="36000" spcFirstLastPara="1" rIns="36000" wrap="square" tIns="3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Dataset: Road Damage Detection Challenge 2022 dataset (RDD 2022)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/>
              <a:t>Model trained: YOLOv8m</a:t>
            </a:r>
            <a:endParaRPr b="1"/>
          </a:p>
        </p:txBody>
      </p:sp>
      <p:pic>
        <p:nvPicPr>
          <p:cNvPr id="298" name="Google Shape;2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79" y="1551062"/>
            <a:ext cx="3441993" cy="239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/>
        </p:nvSpPr>
        <p:spPr>
          <a:xfrm>
            <a:off x="259950" y="4039475"/>
            <a:ext cx="3931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Samples utilized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Asian country division: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China Drone &amp; China MotorBike &amp; India &amp; Japan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4155000" y="3656075"/>
            <a:ext cx="4789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ko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conversion from PascalVOC to YOLOv8 format.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ko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and val dataset split: 9:1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ko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&amp; Evaluating YOLOv8 ultralytics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ko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cropping on detected objects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 b="43794" l="0" r="0" t="0"/>
          <a:stretch/>
        </p:blipFill>
        <p:spPr>
          <a:xfrm>
            <a:off x="4389275" y="1419448"/>
            <a:ext cx="3931800" cy="22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idx="1" type="body"/>
          </p:nvPr>
        </p:nvSpPr>
        <p:spPr>
          <a:xfrm>
            <a:off x="476800" y="928825"/>
            <a:ext cx="8520600" cy="3855600"/>
          </a:xfrm>
          <a:prstGeom prst="rect">
            <a:avLst/>
          </a:prstGeom>
        </p:spPr>
        <p:txBody>
          <a:bodyPr anchorCtr="0" anchor="t" bIns="36000" lIns="36000" spcFirstLastPara="1" rIns="36000" wrap="square" tIns="3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YOLOv8m Model Performance</a:t>
            </a:r>
            <a:endParaRPr b="1"/>
          </a:p>
        </p:txBody>
      </p:sp>
      <p:pic>
        <p:nvPicPr>
          <p:cNvPr id="307" name="Google Shape;3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1175"/>
            <a:ext cx="6685998" cy="3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2.1  YOLOv8-Enabled  Road Damage Detection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988" y="875875"/>
            <a:ext cx="3758726" cy="385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6"/>
          <p:cNvSpPr txBox="1"/>
          <p:nvPr/>
        </p:nvSpPr>
        <p:spPr>
          <a:xfrm>
            <a:off x="486125" y="875875"/>
            <a:ext cx="2422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Val-batch snapshot: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6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2.1  YOLOv8-Enabled  Road Damage Detection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>
            <p:ph type="title"/>
          </p:nvPr>
        </p:nvSpPr>
        <p:spPr>
          <a:xfrm>
            <a:off x="311700" y="140225"/>
            <a:ext cx="86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2.2  Yolo Porting</a:t>
            </a:r>
            <a:endParaRPr/>
          </a:p>
        </p:txBody>
      </p:sp>
      <p:pic>
        <p:nvPicPr>
          <p:cNvPr id="321" name="Google Shape;3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25" y="1376998"/>
            <a:ext cx="7755049" cy="29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/>
        </p:nvSpPr>
        <p:spPr>
          <a:xfrm>
            <a:off x="2832000" y="976800"/>
            <a:ext cx="34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Xilinx FPGA ZCU 102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IRC-conferenc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